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orizon" charset="1" panose="02000500000000000000"/>
      <p:regular r:id="rId10"/>
    </p:embeddedFont>
    <p:embeddedFont>
      <p:font typeface="Agrandir" charset="1" panose="00000500000000000000"/>
      <p:regular r:id="rId11"/>
    </p:embeddedFont>
    <p:embeddedFont>
      <p:font typeface="Agrandir Bold" charset="1" panose="00000800000000000000"/>
      <p:regular r:id="rId12"/>
    </p:embeddedFont>
    <p:embeddedFont>
      <p:font typeface="Agrandir Italics" charset="1" panose="00000500000000000000"/>
      <p:regular r:id="rId13"/>
    </p:embeddedFont>
    <p:embeddedFont>
      <p:font typeface="Agrandir Bold Italics" charset="1" panose="00000800000000000000"/>
      <p:regular r:id="rId14"/>
    </p:embeddedFont>
    <p:embeddedFont>
      <p:font typeface="Agrandir Thin" charset="1" panose="00000200000000000000"/>
      <p:regular r:id="rId15"/>
    </p:embeddedFont>
    <p:embeddedFont>
      <p:font typeface="Agrandir Thin Italics" charset="1" panose="00000200000000000000"/>
      <p:regular r:id="rId16"/>
    </p:embeddedFont>
    <p:embeddedFont>
      <p:font typeface="Agrandir Medium" charset="1" panose="00000600000000000000"/>
      <p:regular r:id="rId17"/>
    </p:embeddedFont>
    <p:embeddedFont>
      <p:font typeface="Agrandir Medium Italics" charset="1" panose="00000600000000000000"/>
      <p:regular r:id="rId18"/>
    </p:embeddedFont>
    <p:embeddedFont>
      <p:font typeface="Agrandir Ultra-Bold" charset="1" panose="00000A00000000000000"/>
      <p:regular r:id="rId19"/>
    </p:embeddedFont>
    <p:embeddedFont>
      <p:font typeface="Agrandir Ultra-Bold Italics" charset="1" panose="00000A00000000000000"/>
      <p:regular r:id="rId20"/>
    </p:embeddedFont>
    <p:embeddedFont>
      <p:font typeface="Agrandir Heavy" charset="1" panose="00000900000000000000"/>
      <p:regular r:id="rId21"/>
    </p:embeddedFont>
    <p:embeddedFont>
      <p:font typeface="Agrandir Heavy Italics" charset="1" panose="000009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49" Target="slides/slide27.xml" Type="http://schemas.openxmlformats.org/officeDocument/2006/relationships/slide"/><Relationship Id="rId5" Target="tableStyles.xml" Type="http://schemas.openxmlformats.org/officeDocument/2006/relationships/tableStyles"/><Relationship Id="rId50" Target="slides/slide28.xml" Type="http://schemas.openxmlformats.org/officeDocument/2006/relationships/slide"/><Relationship Id="rId51" Target="slides/slide29.xml" Type="http://schemas.openxmlformats.org/officeDocument/2006/relationships/slide"/><Relationship Id="rId52" Target="slides/slide30.xml" Type="http://schemas.openxmlformats.org/officeDocument/2006/relationships/slide"/><Relationship Id="rId53" Target="slides/slide31.xml" Type="http://schemas.openxmlformats.org/officeDocument/2006/relationships/slide"/><Relationship Id="rId54" Target="slides/slide32.xml" Type="http://schemas.openxmlformats.org/officeDocument/2006/relationships/slide"/><Relationship Id="rId55" Target="slides/slide33.xml" Type="http://schemas.openxmlformats.org/officeDocument/2006/relationships/slide"/><Relationship Id="rId56" Target="slides/slide34.xml" Type="http://schemas.openxmlformats.org/officeDocument/2006/relationships/slide"/><Relationship Id="rId57" Target="slides/slide35.xml" Type="http://schemas.openxmlformats.org/officeDocument/2006/relationships/slide"/><Relationship Id="rId58" Target="slides/slide36.xml" Type="http://schemas.openxmlformats.org/officeDocument/2006/relationships/slide"/><Relationship Id="rId59" Target="slides/slide37.xml" Type="http://schemas.openxmlformats.org/officeDocument/2006/relationships/slide"/><Relationship Id="rId6" Target="fonts/font6.fntdata" Type="http://schemas.openxmlformats.org/officeDocument/2006/relationships/font"/><Relationship Id="rId60" Target="slides/slide38.xml" Type="http://schemas.openxmlformats.org/officeDocument/2006/relationships/slide"/><Relationship Id="rId61" Target="slides/slide39.xml" Type="http://schemas.openxmlformats.org/officeDocument/2006/relationships/slide"/><Relationship Id="rId62" Target="slides/slide40.xml" Type="http://schemas.openxmlformats.org/officeDocument/2006/relationships/slide"/><Relationship Id="rId63" Target="slides/slide41.xml" Type="http://schemas.openxmlformats.org/officeDocument/2006/relationships/slide"/><Relationship Id="rId64" Target="slides/slide42.xml" Type="http://schemas.openxmlformats.org/officeDocument/2006/relationships/slide"/><Relationship Id="rId65" Target="slides/slide43.xml" Type="http://schemas.openxmlformats.org/officeDocument/2006/relationships/slide"/><Relationship Id="rId66" Target="slides/slide4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923925"/>
            <a:ext cx="10879184" cy="590550"/>
          </a:xfrm>
          <a:prstGeom prst="rect">
            <a:avLst/>
          </a:prstGeom>
        </p:spPr>
        <p:txBody>
          <a:bodyPr anchor="t" rtlCol="false" tIns="0" lIns="0" bIns="0" rIns="0">
            <a:spAutoFit/>
          </a:bodyPr>
          <a:lstStyle/>
          <a:p>
            <a:pPr marL="0" indent="0" lvl="0">
              <a:lnSpc>
                <a:spcPts val="3839"/>
              </a:lnSpc>
            </a:pPr>
            <a:r>
              <a:rPr lang="en-US" sz="3199">
                <a:solidFill>
                  <a:srgbClr val="FFFFFF"/>
                </a:solidFill>
                <a:latin typeface="Agrandir Bold"/>
              </a:rPr>
              <a:t>Data Science and Engineering Tools - INFO6105</a:t>
            </a:r>
          </a:p>
        </p:txBody>
      </p:sp>
      <p:grpSp>
        <p:nvGrpSpPr>
          <p:cNvPr name="Group 3" id="3"/>
          <p:cNvGrpSpPr/>
          <p:nvPr/>
        </p:nvGrpSpPr>
        <p:grpSpPr>
          <a:xfrm rot="0">
            <a:off x="1456231" y="3344465"/>
            <a:ext cx="15375539" cy="4539687"/>
            <a:chOff x="0" y="0"/>
            <a:chExt cx="20500718" cy="6052916"/>
          </a:xfrm>
        </p:grpSpPr>
        <p:sp>
          <p:nvSpPr>
            <p:cNvPr name="TextBox 4" id="4"/>
            <p:cNvSpPr txBox="true"/>
            <p:nvPr/>
          </p:nvSpPr>
          <p:spPr>
            <a:xfrm rot="0">
              <a:off x="0" y="-123825"/>
              <a:ext cx="20500718" cy="4800826"/>
            </a:xfrm>
            <a:prstGeom prst="rect">
              <a:avLst/>
            </a:prstGeom>
          </p:spPr>
          <p:txBody>
            <a:bodyPr anchor="t" rtlCol="false" tIns="0" lIns="0" bIns="0" rIns="0">
              <a:spAutoFit/>
            </a:bodyPr>
            <a:lstStyle/>
            <a:p>
              <a:pPr algn="ctr">
                <a:lnSpc>
                  <a:spcPts val="6820"/>
                </a:lnSpc>
              </a:pPr>
              <a:r>
                <a:rPr lang="en-US" sz="6200">
                  <a:solidFill>
                    <a:srgbClr val="FFFFFF"/>
                  </a:solidFill>
                  <a:latin typeface="Agrandir Bold"/>
                </a:rPr>
                <a:t>ENHANCING HOSPITALITY PREDICTIONS: ANALYZING MODEL PERFORMANCE AND SELECTION FOR HOTEL BOOKING DATA</a:t>
              </a:r>
            </a:p>
          </p:txBody>
        </p:sp>
        <p:sp>
          <p:nvSpPr>
            <p:cNvPr name="TextBox 5" id="5"/>
            <p:cNvSpPr txBox="true"/>
            <p:nvPr/>
          </p:nvSpPr>
          <p:spPr>
            <a:xfrm rot="0">
              <a:off x="0" y="5428418"/>
              <a:ext cx="20500718" cy="624498"/>
            </a:xfrm>
            <a:prstGeom prst="rect">
              <a:avLst/>
            </a:prstGeom>
          </p:spPr>
          <p:txBody>
            <a:bodyPr anchor="t" rtlCol="false" tIns="0" lIns="0" bIns="0" rIns="0">
              <a:spAutoFit/>
            </a:bodyPr>
            <a:lstStyle/>
            <a:p>
              <a:pPr algn="ctr" marL="0" indent="0" lvl="0">
                <a:lnSpc>
                  <a:spcPts val="3500"/>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50752" y="230018"/>
            <a:ext cx="5593045" cy="5754622"/>
          </a:xfrm>
          <a:custGeom>
            <a:avLst/>
            <a:gdLst/>
            <a:ahLst/>
            <a:cxnLst/>
            <a:rect r="r" b="b" t="t" l="l"/>
            <a:pathLst>
              <a:path h="5754622" w="5593045">
                <a:moveTo>
                  <a:pt x="0" y="0"/>
                </a:moveTo>
                <a:lnTo>
                  <a:pt x="5593045" y="0"/>
                </a:lnTo>
                <a:lnTo>
                  <a:pt x="5593045" y="5754622"/>
                </a:lnTo>
                <a:lnTo>
                  <a:pt x="0" y="5754622"/>
                </a:lnTo>
                <a:lnTo>
                  <a:pt x="0" y="0"/>
                </a:lnTo>
                <a:close/>
              </a:path>
            </a:pathLst>
          </a:custGeom>
          <a:blipFill>
            <a:blip r:embed="rId2"/>
            <a:stretch>
              <a:fillRect l="0" t="0" r="0" b="0"/>
            </a:stretch>
          </a:blipFill>
        </p:spPr>
      </p:sp>
      <p:sp>
        <p:nvSpPr>
          <p:cNvPr name="Freeform 3" id="3"/>
          <p:cNvSpPr/>
          <p:nvPr/>
        </p:nvSpPr>
        <p:spPr>
          <a:xfrm flipH="false" flipV="false" rot="0">
            <a:off x="11995471" y="48769"/>
            <a:ext cx="5866094" cy="6117120"/>
          </a:xfrm>
          <a:custGeom>
            <a:avLst/>
            <a:gdLst/>
            <a:ahLst/>
            <a:cxnLst/>
            <a:rect r="r" b="b" t="t" l="l"/>
            <a:pathLst>
              <a:path h="6117120" w="5866094">
                <a:moveTo>
                  <a:pt x="0" y="0"/>
                </a:moveTo>
                <a:lnTo>
                  <a:pt x="5866094" y="0"/>
                </a:lnTo>
                <a:lnTo>
                  <a:pt x="5866094" y="6117120"/>
                </a:lnTo>
                <a:lnTo>
                  <a:pt x="0" y="6117120"/>
                </a:lnTo>
                <a:lnTo>
                  <a:pt x="0" y="0"/>
                </a:lnTo>
                <a:close/>
              </a:path>
            </a:pathLst>
          </a:custGeom>
          <a:blipFill>
            <a:blip r:embed="rId3"/>
            <a:stretch>
              <a:fillRect l="0" t="0" r="0" b="0"/>
            </a:stretch>
          </a:blipFill>
        </p:spPr>
      </p:sp>
      <p:sp>
        <p:nvSpPr>
          <p:cNvPr name="Freeform 4" id="4"/>
          <p:cNvSpPr/>
          <p:nvPr/>
        </p:nvSpPr>
        <p:spPr>
          <a:xfrm flipH="false" flipV="false" rot="0">
            <a:off x="6156831" y="4481777"/>
            <a:ext cx="5295604" cy="5805223"/>
          </a:xfrm>
          <a:custGeom>
            <a:avLst/>
            <a:gdLst/>
            <a:ahLst/>
            <a:cxnLst/>
            <a:rect r="r" b="b" t="t" l="l"/>
            <a:pathLst>
              <a:path h="5805223" w="5295604">
                <a:moveTo>
                  <a:pt x="0" y="0"/>
                </a:moveTo>
                <a:lnTo>
                  <a:pt x="5295604" y="0"/>
                </a:lnTo>
                <a:lnTo>
                  <a:pt x="5295604" y="5805223"/>
                </a:lnTo>
                <a:lnTo>
                  <a:pt x="0" y="5805223"/>
                </a:lnTo>
                <a:lnTo>
                  <a:pt x="0" y="0"/>
                </a:lnTo>
                <a:close/>
              </a:path>
            </a:pathLst>
          </a:custGeom>
          <a:blipFill>
            <a:blip r:embed="rId4"/>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45657" y="665963"/>
            <a:ext cx="8113895" cy="6638641"/>
          </a:xfrm>
          <a:custGeom>
            <a:avLst/>
            <a:gdLst/>
            <a:ahLst/>
            <a:cxnLst/>
            <a:rect r="r" b="b" t="t" l="l"/>
            <a:pathLst>
              <a:path h="6638641" w="8113895">
                <a:moveTo>
                  <a:pt x="0" y="0"/>
                </a:moveTo>
                <a:lnTo>
                  <a:pt x="8113895" y="0"/>
                </a:lnTo>
                <a:lnTo>
                  <a:pt x="8113895" y="6638641"/>
                </a:lnTo>
                <a:lnTo>
                  <a:pt x="0" y="6638641"/>
                </a:lnTo>
                <a:lnTo>
                  <a:pt x="0" y="0"/>
                </a:lnTo>
                <a:close/>
              </a:path>
            </a:pathLst>
          </a:custGeom>
          <a:blipFill>
            <a:blip r:embed="rId2"/>
            <a:stretch>
              <a:fillRect l="0" t="0" r="0" b="0"/>
            </a:stretch>
          </a:blipFill>
        </p:spPr>
      </p:sp>
      <p:sp>
        <p:nvSpPr>
          <p:cNvPr name="Freeform 3" id="3"/>
          <p:cNvSpPr/>
          <p:nvPr/>
        </p:nvSpPr>
        <p:spPr>
          <a:xfrm flipH="false" flipV="false" rot="0">
            <a:off x="9760575" y="665963"/>
            <a:ext cx="8113895" cy="6638641"/>
          </a:xfrm>
          <a:custGeom>
            <a:avLst/>
            <a:gdLst/>
            <a:ahLst/>
            <a:cxnLst/>
            <a:rect r="r" b="b" t="t" l="l"/>
            <a:pathLst>
              <a:path h="6638641" w="8113895">
                <a:moveTo>
                  <a:pt x="0" y="0"/>
                </a:moveTo>
                <a:lnTo>
                  <a:pt x="8113895" y="0"/>
                </a:lnTo>
                <a:lnTo>
                  <a:pt x="8113895" y="6638641"/>
                </a:lnTo>
                <a:lnTo>
                  <a:pt x="0" y="6638641"/>
                </a:lnTo>
                <a:lnTo>
                  <a:pt x="0" y="0"/>
                </a:lnTo>
                <a:close/>
              </a:path>
            </a:pathLst>
          </a:custGeom>
          <a:blipFill>
            <a:blip r:embed="rId3"/>
            <a:stretch>
              <a:fillRect l="0" t="0" r="0" b="0"/>
            </a:stretch>
          </a:blipFill>
        </p:spPr>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525891"/>
            <a:ext cx="7104163" cy="6415654"/>
          </a:xfrm>
          <a:custGeom>
            <a:avLst/>
            <a:gdLst/>
            <a:ahLst/>
            <a:cxnLst/>
            <a:rect r="r" b="b" t="t" l="l"/>
            <a:pathLst>
              <a:path h="6415654" w="7104163">
                <a:moveTo>
                  <a:pt x="0" y="0"/>
                </a:moveTo>
                <a:lnTo>
                  <a:pt x="7104163" y="0"/>
                </a:lnTo>
                <a:lnTo>
                  <a:pt x="7104163" y="6415654"/>
                </a:lnTo>
                <a:lnTo>
                  <a:pt x="0" y="6415654"/>
                </a:lnTo>
                <a:lnTo>
                  <a:pt x="0" y="0"/>
                </a:lnTo>
                <a:close/>
              </a:path>
            </a:pathLst>
          </a:custGeom>
          <a:blipFill>
            <a:blip r:embed="rId2"/>
            <a:stretch>
              <a:fillRect l="0" t="0" r="0" b="0"/>
            </a:stretch>
          </a:blipFill>
        </p:spPr>
      </p:sp>
      <p:sp>
        <p:nvSpPr>
          <p:cNvPr name="Freeform 3" id="3"/>
          <p:cNvSpPr/>
          <p:nvPr/>
        </p:nvSpPr>
        <p:spPr>
          <a:xfrm flipH="false" flipV="false" rot="0">
            <a:off x="10939611" y="262945"/>
            <a:ext cx="5824793" cy="6531567"/>
          </a:xfrm>
          <a:custGeom>
            <a:avLst/>
            <a:gdLst/>
            <a:ahLst/>
            <a:cxnLst/>
            <a:rect r="r" b="b" t="t" l="l"/>
            <a:pathLst>
              <a:path h="6531567" w="5824793">
                <a:moveTo>
                  <a:pt x="0" y="0"/>
                </a:moveTo>
                <a:lnTo>
                  <a:pt x="5824793" y="0"/>
                </a:lnTo>
                <a:lnTo>
                  <a:pt x="5824793" y="6531567"/>
                </a:lnTo>
                <a:lnTo>
                  <a:pt x="0" y="6531567"/>
                </a:lnTo>
                <a:lnTo>
                  <a:pt x="0" y="0"/>
                </a:lnTo>
                <a:close/>
              </a:path>
            </a:pathLst>
          </a:custGeom>
          <a:blipFill>
            <a:blip r:embed="rId3"/>
            <a:stretch>
              <a:fillRect l="0" t="0" r="0" b="0"/>
            </a:stretch>
          </a:blipFill>
        </p:spPr>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53468" y="306559"/>
            <a:ext cx="8709495" cy="5828560"/>
          </a:xfrm>
          <a:custGeom>
            <a:avLst/>
            <a:gdLst/>
            <a:ahLst/>
            <a:cxnLst/>
            <a:rect r="r" b="b" t="t" l="l"/>
            <a:pathLst>
              <a:path h="5828560" w="8709495">
                <a:moveTo>
                  <a:pt x="0" y="0"/>
                </a:moveTo>
                <a:lnTo>
                  <a:pt x="8709495" y="0"/>
                </a:lnTo>
                <a:lnTo>
                  <a:pt x="8709495" y="5828560"/>
                </a:lnTo>
                <a:lnTo>
                  <a:pt x="0" y="5828560"/>
                </a:lnTo>
                <a:lnTo>
                  <a:pt x="0" y="0"/>
                </a:lnTo>
                <a:close/>
              </a:path>
            </a:pathLst>
          </a:custGeom>
          <a:blipFill>
            <a:blip r:embed="rId2"/>
            <a:stretch>
              <a:fillRect l="0" t="0" r="0" b="0"/>
            </a:stretch>
          </a:blipFill>
        </p:spPr>
      </p:sp>
      <p:sp>
        <p:nvSpPr>
          <p:cNvPr name="Freeform 3" id="3"/>
          <p:cNvSpPr/>
          <p:nvPr/>
        </p:nvSpPr>
        <p:spPr>
          <a:xfrm flipH="false" flipV="false" rot="0">
            <a:off x="9342438" y="363330"/>
            <a:ext cx="8624664" cy="5771789"/>
          </a:xfrm>
          <a:custGeom>
            <a:avLst/>
            <a:gdLst/>
            <a:ahLst/>
            <a:cxnLst/>
            <a:rect r="r" b="b" t="t" l="l"/>
            <a:pathLst>
              <a:path h="5771789" w="8624664">
                <a:moveTo>
                  <a:pt x="0" y="0"/>
                </a:moveTo>
                <a:lnTo>
                  <a:pt x="8624664" y="0"/>
                </a:lnTo>
                <a:lnTo>
                  <a:pt x="8624664" y="5771789"/>
                </a:lnTo>
                <a:lnTo>
                  <a:pt x="0" y="5771789"/>
                </a:lnTo>
                <a:lnTo>
                  <a:pt x="0" y="0"/>
                </a:lnTo>
                <a:close/>
              </a:path>
            </a:pathLst>
          </a:custGeom>
          <a:blipFill>
            <a:blip r:embed="rId3"/>
            <a:stretch>
              <a:fillRect l="0" t="0" r="0" b="0"/>
            </a:stretch>
          </a:blipFill>
        </p:spPr>
      </p:sp>
      <p:sp>
        <p:nvSpPr>
          <p:cNvPr name="Freeform 4" id="4"/>
          <p:cNvSpPr/>
          <p:nvPr/>
        </p:nvSpPr>
        <p:spPr>
          <a:xfrm flipH="false" flipV="false" rot="0">
            <a:off x="782529" y="6288461"/>
            <a:ext cx="4747577" cy="4109410"/>
          </a:xfrm>
          <a:custGeom>
            <a:avLst/>
            <a:gdLst/>
            <a:ahLst/>
            <a:cxnLst/>
            <a:rect r="r" b="b" t="t" l="l"/>
            <a:pathLst>
              <a:path h="4109410" w="4747577">
                <a:moveTo>
                  <a:pt x="0" y="0"/>
                </a:moveTo>
                <a:lnTo>
                  <a:pt x="4747577" y="0"/>
                </a:lnTo>
                <a:lnTo>
                  <a:pt x="4747577" y="4109410"/>
                </a:lnTo>
                <a:lnTo>
                  <a:pt x="0" y="4109410"/>
                </a:lnTo>
                <a:lnTo>
                  <a:pt x="0" y="0"/>
                </a:lnTo>
                <a:close/>
              </a:path>
            </a:pathLst>
          </a:custGeom>
          <a:blipFill>
            <a:blip r:embed="rId4"/>
            <a:stretch>
              <a:fillRect l="0" t="0" r="0" b="0"/>
            </a:stretch>
          </a:blipFill>
        </p:spPr>
      </p:sp>
      <p:sp>
        <p:nvSpPr>
          <p:cNvPr name="Freeform 5" id="5"/>
          <p:cNvSpPr/>
          <p:nvPr/>
        </p:nvSpPr>
        <p:spPr>
          <a:xfrm flipH="false" flipV="false" rot="0">
            <a:off x="11301206" y="6288461"/>
            <a:ext cx="4707128" cy="4247408"/>
          </a:xfrm>
          <a:custGeom>
            <a:avLst/>
            <a:gdLst/>
            <a:ahLst/>
            <a:cxnLst/>
            <a:rect r="r" b="b" t="t" l="l"/>
            <a:pathLst>
              <a:path h="4247408" w="4707128">
                <a:moveTo>
                  <a:pt x="0" y="0"/>
                </a:moveTo>
                <a:lnTo>
                  <a:pt x="4707128" y="0"/>
                </a:lnTo>
                <a:lnTo>
                  <a:pt x="4707128" y="4247408"/>
                </a:lnTo>
                <a:lnTo>
                  <a:pt x="0" y="4247408"/>
                </a:lnTo>
                <a:lnTo>
                  <a:pt x="0" y="0"/>
                </a:lnTo>
                <a:close/>
              </a:path>
            </a:pathLst>
          </a:custGeom>
          <a:blipFill>
            <a:blip r:embed="rId5"/>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91359" y="642937"/>
            <a:ext cx="9291019" cy="742950"/>
          </a:xfrm>
          <a:prstGeom prst="rect">
            <a:avLst/>
          </a:prstGeom>
        </p:spPr>
        <p:txBody>
          <a:bodyPr anchor="t" rtlCol="false" tIns="0" lIns="0" bIns="0" rIns="0">
            <a:spAutoFit/>
          </a:bodyPr>
          <a:lstStyle/>
          <a:p>
            <a:pPr algn="ctr">
              <a:lnSpc>
                <a:spcPts val="4919"/>
              </a:lnSpc>
              <a:spcBef>
                <a:spcPct val="0"/>
              </a:spcBef>
            </a:pPr>
            <a:r>
              <a:rPr lang="en-US" sz="4099">
                <a:solidFill>
                  <a:srgbClr val="FFFFFF"/>
                </a:solidFill>
                <a:latin typeface="Agrandir Bold"/>
              </a:rPr>
              <a:t> INFERENCE FORM OUR EDA</a:t>
            </a:r>
          </a:p>
        </p:txBody>
      </p:sp>
      <p:sp>
        <p:nvSpPr>
          <p:cNvPr name="TextBox 3" id="3"/>
          <p:cNvSpPr txBox="true"/>
          <p:nvPr/>
        </p:nvSpPr>
        <p:spPr>
          <a:xfrm rot="0">
            <a:off x="2870647" y="2952750"/>
            <a:ext cx="12546706" cy="4286250"/>
          </a:xfrm>
          <a:prstGeom prst="rect">
            <a:avLst/>
          </a:prstGeom>
        </p:spPr>
        <p:txBody>
          <a:bodyPr anchor="t" rtlCol="false" tIns="0" lIns="0" bIns="0" rIns="0">
            <a:spAutoFit/>
          </a:bodyPr>
          <a:lstStyle/>
          <a:p>
            <a:pPr algn="ctr">
              <a:lnSpc>
                <a:spcPts val="4199"/>
              </a:lnSpc>
            </a:pPr>
            <a:r>
              <a:rPr lang="en-US" sz="3499">
                <a:solidFill>
                  <a:srgbClr val="FFFFFF"/>
                </a:solidFill>
                <a:latin typeface="Agrandir Bold"/>
              </a:rPr>
              <a:t># 1 WHEN WILL THE CUSTOMER CANCEL A BOOKING</a:t>
            </a:r>
          </a:p>
          <a:p>
            <a:pPr algn="ctr">
              <a:lnSpc>
                <a:spcPts val="4199"/>
              </a:lnSpc>
            </a:pPr>
          </a:p>
          <a:p>
            <a:pPr algn="ctr">
              <a:lnSpc>
                <a:spcPts val="4199"/>
              </a:lnSpc>
            </a:pPr>
          </a:p>
          <a:p>
            <a:pPr marL="755644" indent="-377822" lvl="1">
              <a:lnSpc>
                <a:spcPts val="4199"/>
              </a:lnSpc>
              <a:buFont typeface="Arial"/>
              <a:buChar char="•"/>
            </a:pPr>
            <a:r>
              <a:rPr lang="en-US" sz="3499">
                <a:solidFill>
                  <a:srgbClr val="FFFFFF"/>
                </a:solidFill>
                <a:latin typeface="Agrandir Bold"/>
              </a:rPr>
              <a:t>Are there any specific Parameters to look for ?</a:t>
            </a:r>
          </a:p>
          <a:p>
            <a:pPr marL="755644" indent="-377822" lvl="1">
              <a:lnSpc>
                <a:spcPts val="4199"/>
              </a:lnSpc>
              <a:buFont typeface="Arial"/>
              <a:buChar char="•"/>
            </a:pPr>
            <a:r>
              <a:rPr lang="en-US" sz="3499">
                <a:solidFill>
                  <a:srgbClr val="FFFFFF"/>
                </a:solidFill>
                <a:latin typeface="Agrandir Bold"/>
              </a:rPr>
              <a:t>Is it the Price ?</a:t>
            </a:r>
          </a:p>
          <a:p>
            <a:pPr marL="755644" indent="-377822" lvl="1">
              <a:lnSpc>
                <a:spcPts val="4199"/>
              </a:lnSpc>
              <a:buFont typeface="Arial"/>
              <a:buChar char="•"/>
            </a:pPr>
            <a:r>
              <a:rPr lang="en-US" sz="3499">
                <a:solidFill>
                  <a:srgbClr val="FFFFFF"/>
                </a:solidFill>
                <a:latin typeface="Agrandir Bold"/>
              </a:rPr>
              <a:t>Or is there something else...</a:t>
            </a:r>
          </a:p>
          <a:p>
            <a:pPr algn="ctr">
              <a:lnSpc>
                <a:spcPts val="4199"/>
              </a:lnSpc>
            </a:pPr>
          </a:p>
          <a:p>
            <a:pPr algn="ctr">
              <a:lnSpc>
                <a:spcPts val="4199"/>
              </a:lnSpc>
              <a:spcBef>
                <a:spcPct val="0"/>
              </a:spcBef>
            </a:pPr>
          </a:p>
        </p:txBody>
      </p:sp>
    </p:spTree>
  </p:cSld>
  <p:clrMapOvr>
    <a:masterClrMapping/>
  </p:clrMapOvr>
  <p:transition spd="fast">
    <p:cover dir="d"/>
  </p:transition>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9313" y="437916"/>
            <a:ext cx="7335306" cy="7504258"/>
          </a:xfrm>
          <a:custGeom>
            <a:avLst/>
            <a:gdLst/>
            <a:ahLst/>
            <a:cxnLst/>
            <a:rect r="r" b="b" t="t" l="l"/>
            <a:pathLst>
              <a:path h="7504258" w="7335306">
                <a:moveTo>
                  <a:pt x="0" y="0"/>
                </a:moveTo>
                <a:lnTo>
                  <a:pt x="7335306" y="0"/>
                </a:lnTo>
                <a:lnTo>
                  <a:pt x="7335306" y="7504257"/>
                </a:lnTo>
                <a:lnTo>
                  <a:pt x="0" y="7504257"/>
                </a:lnTo>
                <a:lnTo>
                  <a:pt x="0" y="0"/>
                </a:lnTo>
                <a:close/>
              </a:path>
            </a:pathLst>
          </a:custGeom>
          <a:blipFill>
            <a:blip r:embed="rId2"/>
            <a:stretch>
              <a:fillRect l="0" t="0" r="0" b="0"/>
            </a:stretch>
          </a:blipFill>
        </p:spPr>
      </p:sp>
      <p:sp>
        <p:nvSpPr>
          <p:cNvPr name="Freeform 3" id="3"/>
          <p:cNvSpPr/>
          <p:nvPr/>
        </p:nvSpPr>
        <p:spPr>
          <a:xfrm flipH="false" flipV="false" rot="0">
            <a:off x="527634" y="547338"/>
            <a:ext cx="7361513" cy="7531068"/>
          </a:xfrm>
          <a:custGeom>
            <a:avLst/>
            <a:gdLst/>
            <a:ahLst/>
            <a:cxnLst/>
            <a:rect r="r" b="b" t="t" l="l"/>
            <a:pathLst>
              <a:path h="7531068" w="7361513">
                <a:moveTo>
                  <a:pt x="0" y="0"/>
                </a:moveTo>
                <a:lnTo>
                  <a:pt x="7361513" y="0"/>
                </a:lnTo>
                <a:lnTo>
                  <a:pt x="7361513" y="7531068"/>
                </a:lnTo>
                <a:lnTo>
                  <a:pt x="0" y="7531068"/>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12802" y="1028700"/>
            <a:ext cx="17223438" cy="6992864"/>
          </a:xfrm>
          <a:custGeom>
            <a:avLst/>
            <a:gdLst/>
            <a:ahLst/>
            <a:cxnLst/>
            <a:rect r="r" b="b" t="t" l="l"/>
            <a:pathLst>
              <a:path h="6992864" w="17223438">
                <a:moveTo>
                  <a:pt x="0" y="0"/>
                </a:moveTo>
                <a:lnTo>
                  <a:pt x="17223437" y="0"/>
                </a:lnTo>
                <a:lnTo>
                  <a:pt x="17223437" y="6992864"/>
                </a:lnTo>
                <a:lnTo>
                  <a:pt x="0" y="6992864"/>
                </a:lnTo>
                <a:lnTo>
                  <a:pt x="0" y="0"/>
                </a:lnTo>
                <a:close/>
              </a:path>
            </a:pathLst>
          </a:custGeom>
          <a:blipFill>
            <a:blip r:embed="rId2"/>
            <a:stretch>
              <a:fillRect l="0" t="0" r="0" b="0"/>
            </a:stretch>
          </a:blipFill>
        </p:spPr>
      </p:sp>
      <p:grpSp>
        <p:nvGrpSpPr>
          <p:cNvPr name="Group 3" id="3"/>
          <p:cNvGrpSpPr/>
          <p:nvPr/>
        </p:nvGrpSpPr>
        <p:grpSpPr>
          <a:xfrm rot="0">
            <a:off x="461010" y="3809047"/>
            <a:ext cx="438150" cy="439103"/>
            <a:chOff x="0" y="0"/>
            <a:chExt cx="584200" cy="585470"/>
          </a:xfrm>
        </p:grpSpPr>
        <p:sp>
          <p:nvSpPr>
            <p:cNvPr name="Freeform 4" id="4"/>
            <p:cNvSpPr/>
            <p:nvPr/>
          </p:nvSpPr>
          <p:spPr>
            <a:xfrm flipH="false" flipV="false" rot="0">
              <a:off x="49530" y="46990"/>
              <a:ext cx="488950" cy="500380"/>
            </a:xfrm>
            <a:custGeom>
              <a:avLst/>
              <a:gdLst/>
              <a:ahLst/>
              <a:cxnLst/>
              <a:rect r="r" b="b" t="t" l="l"/>
              <a:pathLst>
                <a:path h="500380" w="488950">
                  <a:moveTo>
                    <a:pt x="346710" y="274320"/>
                  </a:moveTo>
                  <a:cubicBezTo>
                    <a:pt x="327660" y="360680"/>
                    <a:pt x="306070" y="416560"/>
                    <a:pt x="279400" y="436880"/>
                  </a:cubicBezTo>
                  <a:cubicBezTo>
                    <a:pt x="256540" y="453390"/>
                    <a:pt x="210820" y="467360"/>
                    <a:pt x="194310" y="454660"/>
                  </a:cubicBezTo>
                  <a:cubicBezTo>
                    <a:pt x="176530" y="440690"/>
                    <a:pt x="203200" y="365760"/>
                    <a:pt x="185420" y="346710"/>
                  </a:cubicBezTo>
                  <a:cubicBezTo>
                    <a:pt x="170180" y="330200"/>
                    <a:pt x="110490" y="341630"/>
                    <a:pt x="109220" y="334010"/>
                  </a:cubicBezTo>
                  <a:cubicBezTo>
                    <a:pt x="107950" y="326390"/>
                    <a:pt x="149860" y="308610"/>
                    <a:pt x="179070" y="299720"/>
                  </a:cubicBezTo>
                  <a:cubicBezTo>
                    <a:pt x="222250" y="287020"/>
                    <a:pt x="339090" y="298450"/>
                    <a:pt x="344170" y="279400"/>
                  </a:cubicBezTo>
                  <a:cubicBezTo>
                    <a:pt x="349250" y="260350"/>
                    <a:pt x="250190" y="195580"/>
                    <a:pt x="209550" y="182880"/>
                  </a:cubicBezTo>
                  <a:cubicBezTo>
                    <a:pt x="181610" y="173990"/>
                    <a:pt x="132080" y="190500"/>
                    <a:pt x="129540" y="182880"/>
                  </a:cubicBezTo>
                  <a:cubicBezTo>
                    <a:pt x="127000" y="175260"/>
                    <a:pt x="173990" y="132080"/>
                    <a:pt x="193040" y="137160"/>
                  </a:cubicBezTo>
                  <a:cubicBezTo>
                    <a:pt x="220980" y="144780"/>
                    <a:pt x="255270" y="242570"/>
                    <a:pt x="260350" y="292100"/>
                  </a:cubicBezTo>
                  <a:cubicBezTo>
                    <a:pt x="265430" y="335280"/>
                    <a:pt x="256540" y="391160"/>
                    <a:pt x="234950" y="416560"/>
                  </a:cubicBezTo>
                  <a:cubicBezTo>
                    <a:pt x="218440" y="436880"/>
                    <a:pt x="187960" y="444500"/>
                    <a:pt x="158750" y="444500"/>
                  </a:cubicBezTo>
                  <a:cubicBezTo>
                    <a:pt x="119380" y="444500"/>
                    <a:pt x="41910" y="417830"/>
                    <a:pt x="17780" y="392430"/>
                  </a:cubicBezTo>
                  <a:cubicBezTo>
                    <a:pt x="2540" y="375920"/>
                    <a:pt x="1270" y="350520"/>
                    <a:pt x="1270" y="335280"/>
                  </a:cubicBezTo>
                  <a:cubicBezTo>
                    <a:pt x="1270" y="323850"/>
                    <a:pt x="2540" y="317500"/>
                    <a:pt x="7620" y="307340"/>
                  </a:cubicBezTo>
                  <a:cubicBezTo>
                    <a:pt x="13970" y="293370"/>
                    <a:pt x="29210" y="271780"/>
                    <a:pt x="44450" y="261620"/>
                  </a:cubicBezTo>
                  <a:cubicBezTo>
                    <a:pt x="59690" y="251460"/>
                    <a:pt x="82550" y="245110"/>
                    <a:pt x="101600" y="248920"/>
                  </a:cubicBezTo>
                  <a:cubicBezTo>
                    <a:pt x="124460" y="252730"/>
                    <a:pt x="160020" y="280670"/>
                    <a:pt x="172720" y="295910"/>
                  </a:cubicBezTo>
                  <a:cubicBezTo>
                    <a:pt x="180340" y="304800"/>
                    <a:pt x="181610" y="312420"/>
                    <a:pt x="182880" y="323850"/>
                  </a:cubicBezTo>
                  <a:cubicBezTo>
                    <a:pt x="184150" y="339090"/>
                    <a:pt x="184150" y="364490"/>
                    <a:pt x="173990" y="381000"/>
                  </a:cubicBezTo>
                  <a:cubicBezTo>
                    <a:pt x="161290" y="401320"/>
                    <a:pt x="127000" y="425450"/>
                    <a:pt x="104140" y="430530"/>
                  </a:cubicBezTo>
                  <a:cubicBezTo>
                    <a:pt x="85090" y="434340"/>
                    <a:pt x="60960" y="425450"/>
                    <a:pt x="46990" y="419100"/>
                  </a:cubicBezTo>
                  <a:cubicBezTo>
                    <a:pt x="36830" y="414020"/>
                    <a:pt x="30480" y="410210"/>
                    <a:pt x="24130" y="400050"/>
                  </a:cubicBezTo>
                  <a:cubicBezTo>
                    <a:pt x="13970" y="382270"/>
                    <a:pt x="0" y="339090"/>
                    <a:pt x="3810" y="316230"/>
                  </a:cubicBezTo>
                  <a:cubicBezTo>
                    <a:pt x="7620" y="297180"/>
                    <a:pt x="20320" y="278130"/>
                    <a:pt x="36830" y="267970"/>
                  </a:cubicBezTo>
                  <a:cubicBezTo>
                    <a:pt x="57150" y="255270"/>
                    <a:pt x="97790" y="247650"/>
                    <a:pt x="120650" y="252730"/>
                  </a:cubicBezTo>
                  <a:cubicBezTo>
                    <a:pt x="139700" y="256540"/>
                    <a:pt x="166370" y="288290"/>
                    <a:pt x="167640" y="287020"/>
                  </a:cubicBezTo>
                  <a:cubicBezTo>
                    <a:pt x="167640" y="287020"/>
                    <a:pt x="154940" y="266700"/>
                    <a:pt x="143510" y="264160"/>
                  </a:cubicBezTo>
                  <a:cubicBezTo>
                    <a:pt x="127000" y="261620"/>
                    <a:pt x="91440" y="300990"/>
                    <a:pt x="72390" y="294640"/>
                  </a:cubicBezTo>
                  <a:cubicBezTo>
                    <a:pt x="52070" y="287020"/>
                    <a:pt x="38100" y="245110"/>
                    <a:pt x="29210" y="214630"/>
                  </a:cubicBezTo>
                  <a:cubicBezTo>
                    <a:pt x="19050" y="180340"/>
                    <a:pt x="10160" y="133350"/>
                    <a:pt x="17780" y="100330"/>
                  </a:cubicBezTo>
                  <a:cubicBezTo>
                    <a:pt x="24130" y="73660"/>
                    <a:pt x="36830" y="46990"/>
                    <a:pt x="58420" y="30480"/>
                  </a:cubicBezTo>
                  <a:cubicBezTo>
                    <a:pt x="85090" y="11430"/>
                    <a:pt x="130810" y="6350"/>
                    <a:pt x="172720" y="3810"/>
                  </a:cubicBezTo>
                  <a:cubicBezTo>
                    <a:pt x="222250" y="0"/>
                    <a:pt x="293370" y="2540"/>
                    <a:pt x="335280" y="17780"/>
                  </a:cubicBezTo>
                  <a:cubicBezTo>
                    <a:pt x="367030" y="29210"/>
                    <a:pt x="388620" y="45720"/>
                    <a:pt x="408940" y="72390"/>
                  </a:cubicBezTo>
                  <a:cubicBezTo>
                    <a:pt x="436880" y="107950"/>
                    <a:pt x="457200" y="180340"/>
                    <a:pt x="469900" y="227330"/>
                  </a:cubicBezTo>
                  <a:cubicBezTo>
                    <a:pt x="480060" y="265430"/>
                    <a:pt x="488950" y="300990"/>
                    <a:pt x="483870" y="334010"/>
                  </a:cubicBezTo>
                  <a:cubicBezTo>
                    <a:pt x="480060" y="363220"/>
                    <a:pt x="467360" y="396240"/>
                    <a:pt x="447040" y="415290"/>
                  </a:cubicBezTo>
                  <a:cubicBezTo>
                    <a:pt x="425450" y="435610"/>
                    <a:pt x="387350" y="445770"/>
                    <a:pt x="358140" y="450850"/>
                  </a:cubicBezTo>
                  <a:cubicBezTo>
                    <a:pt x="331470" y="455930"/>
                    <a:pt x="308610" y="444500"/>
                    <a:pt x="276860" y="448310"/>
                  </a:cubicBezTo>
                  <a:cubicBezTo>
                    <a:pt x="231140" y="453390"/>
                    <a:pt x="152400" y="500380"/>
                    <a:pt x="113030" y="487680"/>
                  </a:cubicBezTo>
                  <a:cubicBezTo>
                    <a:pt x="83820" y="478790"/>
                    <a:pt x="57150" y="444500"/>
                    <a:pt x="52070" y="417830"/>
                  </a:cubicBezTo>
                  <a:cubicBezTo>
                    <a:pt x="46990" y="389890"/>
                    <a:pt x="63500" y="342900"/>
                    <a:pt x="85090" y="323850"/>
                  </a:cubicBezTo>
                  <a:cubicBezTo>
                    <a:pt x="106680" y="304800"/>
                    <a:pt x="165100" y="323850"/>
                    <a:pt x="182880" y="306070"/>
                  </a:cubicBezTo>
                  <a:cubicBezTo>
                    <a:pt x="198120" y="290830"/>
                    <a:pt x="184150" y="251460"/>
                    <a:pt x="196850" y="231140"/>
                  </a:cubicBezTo>
                  <a:cubicBezTo>
                    <a:pt x="208280" y="210820"/>
                    <a:pt x="232410" y="189230"/>
                    <a:pt x="254000" y="185420"/>
                  </a:cubicBezTo>
                  <a:cubicBezTo>
                    <a:pt x="275590" y="181610"/>
                    <a:pt x="308610" y="190500"/>
                    <a:pt x="323850" y="205740"/>
                  </a:cubicBezTo>
                  <a:cubicBezTo>
                    <a:pt x="339090" y="220980"/>
                    <a:pt x="346710" y="274320"/>
                    <a:pt x="346710" y="274320"/>
                  </a:cubicBezTo>
                </a:path>
              </a:pathLst>
            </a:custGeom>
            <a:solidFill>
              <a:srgbClr val="FFFFFF"/>
            </a:solidFill>
            <a:ln cap="sq">
              <a:noFill/>
              <a:prstDash val="solid"/>
              <a:miter/>
            </a:ln>
          </p:spPr>
        </p:sp>
      </p:grpSp>
      <p:sp>
        <p:nvSpPr>
          <p:cNvPr name="TextBox 5" id="5"/>
          <p:cNvSpPr txBox="true"/>
          <p:nvPr/>
        </p:nvSpPr>
        <p:spPr>
          <a:xfrm rot="-5471609">
            <a:off x="342548" y="3755681"/>
            <a:ext cx="608409" cy="371475"/>
          </a:xfrm>
          <a:prstGeom prst="rect">
            <a:avLst/>
          </a:prstGeom>
        </p:spPr>
        <p:txBody>
          <a:bodyPr anchor="t" rtlCol="false" tIns="0" lIns="0" bIns="0" rIns="0">
            <a:spAutoFit/>
          </a:bodyPr>
          <a:lstStyle/>
          <a:p>
            <a:pPr algn="ctr">
              <a:lnSpc>
                <a:spcPts val="2400"/>
              </a:lnSpc>
              <a:spcBef>
                <a:spcPct val="0"/>
              </a:spcBef>
            </a:pPr>
            <a:r>
              <a:rPr lang="en-US" sz="2000">
                <a:solidFill>
                  <a:srgbClr val="000000"/>
                </a:solidFill>
                <a:latin typeface="Agrandir Bold"/>
              </a:rPr>
              <a:t>[</a:t>
            </a:r>
            <a:r>
              <a:rPr lang="en-US" sz="2000">
                <a:solidFill>
                  <a:srgbClr val="000000"/>
                </a:solidFill>
                <a:latin typeface="Agrandir"/>
              </a:rPr>
              <a:t>EUR]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283090"/>
            <a:ext cx="9144000" cy="5124540"/>
          </a:xfrm>
          <a:custGeom>
            <a:avLst/>
            <a:gdLst/>
            <a:ahLst/>
            <a:cxnLst/>
            <a:rect r="r" b="b" t="t" l="l"/>
            <a:pathLst>
              <a:path h="5124540" w="9144000">
                <a:moveTo>
                  <a:pt x="0" y="0"/>
                </a:moveTo>
                <a:lnTo>
                  <a:pt x="9144000" y="0"/>
                </a:lnTo>
                <a:lnTo>
                  <a:pt x="9144000" y="5124541"/>
                </a:lnTo>
                <a:lnTo>
                  <a:pt x="0" y="5124541"/>
                </a:lnTo>
                <a:lnTo>
                  <a:pt x="0" y="0"/>
                </a:lnTo>
                <a:close/>
              </a:path>
            </a:pathLst>
          </a:custGeom>
          <a:blipFill>
            <a:blip r:embed="rId2"/>
            <a:stretch>
              <a:fillRect l="0" t="0" r="0" b="0"/>
            </a:stretch>
          </a:blipFill>
        </p:spPr>
      </p:sp>
      <p:sp>
        <p:nvSpPr>
          <p:cNvPr name="Freeform 3" id="3"/>
          <p:cNvSpPr/>
          <p:nvPr/>
        </p:nvSpPr>
        <p:spPr>
          <a:xfrm flipH="false" flipV="false" rot="0">
            <a:off x="8569562" y="4985129"/>
            <a:ext cx="9136161" cy="5062684"/>
          </a:xfrm>
          <a:custGeom>
            <a:avLst/>
            <a:gdLst/>
            <a:ahLst/>
            <a:cxnLst/>
            <a:rect r="r" b="b" t="t" l="l"/>
            <a:pathLst>
              <a:path h="5062684" w="9136161">
                <a:moveTo>
                  <a:pt x="0" y="0"/>
                </a:moveTo>
                <a:lnTo>
                  <a:pt x="9136162" y="0"/>
                </a:lnTo>
                <a:lnTo>
                  <a:pt x="9136162" y="5062684"/>
                </a:lnTo>
                <a:lnTo>
                  <a:pt x="0" y="5062684"/>
                </a:lnTo>
                <a:lnTo>
                  <a:pt x="0" y="0"/>
                </a:lnTo>
                <a:close/>
              </a:path>
            </a:pathLst>
          </a:custGeom>
          <a:blipFill>
            <a:blip r:embed="rId3"/>
            <a:stretch>
              <a:fillRect l="0" t="-507" r="0" b="-507"/>
            </a:stretch>
          </a:blipFill>
        </p:spPr>
      </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696110" y="4500563"/>
            <a:ext cx="12895779" cy="1104900"/>
          </a:xfrm>
          <a:prstGeom prst="rect">
            <a:avLst/>
          </a:prstGeom>
        </p:spPr>
        <p:txBody>
          <a:bodyPr anchor="t" rtlCol="false" tIns="0" lIns="0" bIns="0" rIns="0">
            <a:spAutoFit/>
          </a:bodyPr>
          <a:lstStyle/>
          <a:p>
            <a:pPr algn="ctr">
              <a:lnSpc>
                <a:spcPts val="7319"/>
              </a:lnSpc>
              <a:spcBef>
                <a:spcPct val="0"/>
              </a:spcBef>
            </a:pPr>
            <a:r>
              <a:rPr lang="en-US" sz="6099">
                <a:solidFill>
                  <a:srgbClr val="FFFFFF"/>
                </a:solidFill>
                <a:latin typeface="Agrandir Bold"/>
              </a:rPr>
              <a:t>#3  Classification and Regression</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770310" y="3543165"/>
            <a:ext cx="14090809" cy="3514725"/>
          </a:xfrm>
          <a:prstGeom prst="rect">
            <a:avLst/>
          </a:prstGeom>
        </p:spPr>
        <p:txBody>
          <a:bodyPr anchor="t" rtlCol="false" tIns="0" lIns="0" bIns="0" rIns="0">
            <a:spAutoFit/>
          </a:bodyPr>
          <a:lstStyle/>
          <a:p>
            <a:pPr marL="1193037" indent="-596519" lvl="1">
              <a:lnSpc>
                <a:spcPts val="6631"/>
              </a:lnSpc>
              <a:buFont typeface="Arial"/>
              <a:buChar char="•"/>
            </a:pPr>
            <a:r>
              <a:rPr lang="en-US" sz="5525">
                <a:solidFill>
                  <a:srgbClr val="FFFFFF"/>
                </a:solidFill>
                <a:latin typeface="Agrandir Bold"/>
              </a:rPr>
              <a:t>FEATURE SELECTION</a:t>
            </a:r>
          </a:p>
          <a:p>
            <a:pPr marL="1193037" indent="-596519" lvl="1">
              <a:lnSpc>
                <a:spcPts val="6631"/>
              </a:lnSpc>
              <a:buFont typeface="Arial"/>
              <a:buChar char="•"/>
            </a:pPr>
            <a:r>
              <a:rPr lang="en-US" sz="5525">
                <a:solidFill>
                  <a:srgbClr val="FFFFFF"/>
                </a:solidFill>
                <a:latin typeface="Agrandir Bold"/>
              </a:rPr>
              <a:t>BUILDING THE MODEL</a:t>
            </a:r>
          </a:p>
          <a:p>
            <a:pPr marL="1193037" indent="-596519" lvl="1">
              <a:lnSpc>
                <a:spcPts val="6631"/>
              </a:lnSpc>
              <a:buFont typeface="Arial"/>
              <a:buChar char="•"/>
            </a:pPr>
            <a:r>
              <a:rPr lang="en-US" sz="5525">
                <a:solidFill>
                  <a:srgbClr val="FFFFFF"/>
                </a:solidFill>
                <a:latin typeface="Agrandir Bold"/>
              </a:rPr>
              <a:t>EVALUATING THE MODEL</a:t>
            </a:r>
          </a:p>
          <a:p>
            <a:pPr marL="1193037" indent="-596519" lvl="1">
              <a:lnSpc>
                <a:spcPts val="6631"/>
              </a:lnSpc>
              <a:buFont typeface="Arial"/>
              <a:buChar char="•"/>
            </a:pPr>
            <a:r>
              <a:rPr lang="en-US" sz="5525">
                <a:solidFill>
                  <a:srgbClr val="FFFFFF"/>
                </a:solidFill>
                <a:latin typeface="Agrandir Bold"/>
              </a:rPr>
              <a:t>OPTIMIZING MODEL PERFORMANCE</a:t>
            </a:r>
          </a:p>
        </p:txBody>
      </p:sp>
      <p:sp>
        <p:nvSpPr>
          <p:cNvPr name="TextBox 3" id="3"/>
          <p:cNvSpPr txBox="true"/>
          <p:nvPr/>
        </p:nvSpPr>
        <p:spPr>
          <a:xfrm rot="0">
            <a:off x="4683972" y="601284"/>
            <a:ext cx="8263946" cy="1209675"/>
          </a:xfrm>
          <a:prstGeom prst="rect">
            <a:avLst/>
          </a:prstGeom>
        </p:spPr>
        <p:txBody>
          <a:bodyPr anchor="t" rtlCol="false" tIns="0" lIns="0" bIns="0" rIns="0">
            <a:spAutoFit/>
          </a:bodyPr>
          <a:lstStyle/>
          <a:p>
            <a:pPr>
              <a:lnSpc>
                <a:spcPts val="8039"/>
              </a:lnSpc>
              <a:spcBef>
                <a:spcPct val="0"/>
              </a:spcBef>
            </a:pPr>
            <a:r>
              <a:rPr lang="en-US" sz="6699">
                <a:solidFill>
                  <a:srgbClr val="FFFFFF"/>
                </a:solidFill>
                <a:latin typeface="Agrandir Bold"/>
              </a:rPr>
              <a:t>CLASSIFICATION</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736967" y="3255106"/>
            <a:ext cx="12814067" cy="3667420"/>
          </a:xfrm>
          <a:prstGeom prst="rect">
            <a:avLst/>
          </a:prstGeom>
        </p:spPr>
        <p:txBody>
          <a:bodyPr anchor="t" rtlCol="false" tIns="0" lIns="0" bIns="0" rIns="0">
            <a:spAutoFit/>
          </a:bodyPr>
          <a:lstStyle/>
          <a:p>
            <a:pPr algn="ctr">
              <a:lnSpc>
                <a:spcPts val="13749"/>
              </a:lnSpc>
            </a:pPr>
            <a:r>
              <a:rPr lang="en-US" sz="12499">
                <a:solidFill>
                  <a:srgbClr val="FFFFFF"/>
                </a:solidFill>
                <a:latin typeface="Horizon Bold"/>
              </a:rPr>
              <a:t>LET'S </a:t>
            </a:r>
            <a:r>
              <a:rPr lang="en-US" sz="12499">
                <a:solidFill>
                  <a:srgbClr val="FFFFFF"/>
                </a:solidFill>
                <a:latin typeface="Horizon Bold"/>
              </a:rPr>
              <a:t>BEGIN!</a:t>
            </a:r>
          </a:p>
        </p:txBody>
      </p:sp>
    </p:spTree>
  </p:cSld>
  <p:clrMapOvr>
    <a:masterClrMapping/>
  </p:clrMapOvr>
  <p:transition spd="fast">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1454067"/>
            <a:ext cx="14161331" cy="7378865"/>
          </a:xfrm>
          <a:custGeom>
            <a:avLst/>
            <a:gdLst/>
            <a:ahLst/>
            <a:cxnLst/>
            <a:rect r="r" b="b" t="t" l="l"/>
            <a:pathLst>
              <a:path h="7378865" w="14161331">
                <a:moveTo>
                  <a:pt x="0" y="0"/>
                </a:moveTo>
                <a:lnTo>
                  <a:pt x="14161331" y="0"/>
                </a:lnTo>
                <a:lnTo>
                  <a:pt x="14161331" y="7378866"/>
                </a:lnTo>
                <a:lnTo>
                  <a:pt x="0" y="7378866"/>
                </a:lnTo>
                <a:lnTo>
                  <a:pt x="0" y="0"/>
                </a:lnTo>
                <a:close/>
              </a:path>
            </a:pathLst>
          </a:custGeom>
          <a:blipFill>
            <a:blip r:embed="rId2"/>
            <a:stretch>
              <a:fillRect l="0" t="0" r="-859" b="0"/>
            </a:stretch>
          </a:blipFill>
        </p:spPr>
      </p:sp>
      <p:sp>
        <p:nvSpPr>
          <p:cNvPr name="TextBox 3" id="3"/>
          <p:cNvSpPr txBox="true"/>
          <p:nvPr/>
        </p:nvSpPr>
        <p:spPr>
          <a:xfrm rot="0">
            <a:off x="7874019" y="381000"/>
            <a:ext cx="1363489" cy="800100"/>
          </a:xfrm>
          <a:prstGeom prst="rect">
            <a:avLst/>
          </a:prstGeom>
        </p:spPr>
        <p:txBody>
          <a:bodyPr anchor="t" rtlCol="false" tIns="0" lIns="0" bIns="0" rIns="0">
            <a:spAutoFit/>
          </a:bodyPr>
          <a:lstStyle/>
          <a:p>
            <a:pPr algn="ctr">
              <a:lnSpc>
                <a:spcPts val="5399"/>
              </a:lnSpc>
              <a:spcBef>
                <a:spcPct val="0"/>
              </a:spcBef>
            </a:pPr>
            <a:r>
              <a:rPr lang="en-US" sz="4499">
                <a:solidFill>
                  <a:srgbClr val="FFFFFF"/>
                </a:solidFill>
                <a:latin typeface="Agrandir Bold"/>
              </a:rPr>
              <a:t>CITY</a:t>
            </a:r>
          </a:p>
        </p:txBody>
      </p:sp>
      <p:sp>
        <p:nvSpPr>
          <p:cNvPr name="TextBox 4" id="4"/>
          <p:cNvSpPr txBox="true"/>
          <p:nvPr/>
        </p:nvSpPr>
        <p:spPr>
          <a:xfrm rot="0">
            <a:off x="13935893" y="1085850"/>
            <a:ext cx="4210311" cy="1466850"/>
          </a:xfrm>
          <a:prstGeom prst="rect">
            <a:avLst/>
          </a:prstGeom>
        </p:spPr>
        <p:txBody>
          <a:bodyPr anchor="t" rtlCol="false" tIns="0" lIns="0" bIns="0" rIns="0">
            <a:spAutoFit/>
          </a:bodyPr>
          <a:lstStyle/>
          <a:p>
            <a:pPr algn="ctr" marL="655349" indent="-327675" lvl="1">
              <a:lnSpc>
                <a:spcPts val="3642"/>
              </a:lnSpc>
              <a:buFont typeface="Arial"/>
              <a:buChar char="•"/>
            </a:pPr>
            <a:r>
              <a:rPr lang="en-US" sz="3035">
                <a:solidFill>
                  <a:srgbClr val="FFFFFF"/>
                </a:solidFill>
                <a:latin typeface="Agrandir Bold"/>
              </a:rPr>
              <a:t>Positive Correlation</a:t>
            </a:r>
          </a:p>
          <a:p>
            <a:pPr algn="ctr">
              <a:lnSpc>
                <a:spcPts val="3642"/>
              </a:lnSpc>
            </a:pPr>
          </a:p>
        </p:txBody>
      </p:sp>
      <p:sp>
        <p:nvSpPr>
          <p:cNvPr name="TextBox 5" id="5"/>
          <p:cNvSpPr txBox="true"/>
          <p:nvPr/>
        </p:nvSpPr>
        <p:spPr>
          <a:xfrm rot="0">
            <a:off x="13935893" y="2183580"/>
            <a:ext cx="4571554" cy="971550"/>
          </a:xfrm>
          <a:prstGeom prst="rect">
            <a:avLst/>
          </a:prstGeom>
        </p:spPr>
        <p:txBody>
          <a:bodyPr anchor="t" rtlCol="false" tIns="0" lIns="0" bIns="0" rIns="0">
            <a:spAutoFit/>
          </a:bodyPr>
          <a:lstStyle/>
          <a:p>
            <a:pPr algn="ctr" marL="647697" indent="-323848" lvl="1">
              <a:lnSpc>
                <a:spcPts val="3599"/>
              </a:lnSpc>
              <a:buFont typeface="Arial"/>
              <a:buChar char="•"/>
            </a:pPr>
            <a:r>
              <a:rPr lang="en-US" sz="2999">
                <a:solidFill>
                  <a:srgbClr val="FFFFFF"/>
                </a:solidFill>
                <a:latin typeface="Agrandir Bold"/>
              </a:rPr>
              <a:t>Weak Positive Correlation</a:t>
            </a:r>
          </a:p>
        </p:txBody>
      </p:sp>
      <p:sp>
        <p:nvSpPr>
          <p:cNvPr name="TextBox 6" id="6"/>
          <p:cNvSpPr txBox="true"/>
          <p:nvPr/>
        </p:nvSpPr>
        <p:spPr>
          <a:xfrm rot="0">
            <a:off x="14209768" y="3259905"/>
            <a:ext cx="3936437" cy="1914525"/>
          </a:xfrm>
          <a:prstGeom prst="rect">
            <a:avLst/>
          </a:prstGeom>
        </p:spPr>
        <p:txBody>
          <a:bodyPr anchor="t" rtlCol="false" tIns="0" lIns="0" bIns="0" rIns="0">
            <a:spAutoFit/>
          </a:bodyPr>
          <a:lstStyle/>
          <a:p>
            <a:pPr algn="ctr" marL="647700" indent="-323850" lvl="1">
              <a:lnSpc>
                <a:spcPts val="3600"/>
              </a:lnSpc>
              <a:buFont typeface="Arial"/>
              <a:buChar char="•"/>
            </a:pPr>
            <a:r>
              <a:rPr lang="en-US" sz="3000">
                <a:solidFill>
                  <a:srgbClr val="FFFFFF"/>
                </a:solidFill>
                <a:latin typeface="Agrandir Bold"/>
              </a:rPr>
              <a:t>Weak Positive to Very Weak Positive Correlation</a:t>
            </a:r>
          </a:p>
        </p:txBody>
      </p:sp>
      <p:sp>
        <p:nvSpPr>
          <p:cNvPr name="TextBox 7" id="7"/>
          <p:cNvSpPr txBox="true"/>
          <p:nvPr/>
        </p:nvSpPr>
        <p:spPr>
          <a:xfrm rot="0">
            <a:off x="13935893" y="5288730"/>
            <a:ext cx="4352107" cy="971550"/>
          </a:xfrm>
          <a:prstGeom prst="rect">
            <a:avLst/>
          </a:prstGeom>
        </p:spPr>
        <p:txBody>
          <a:bodyPr anchor="t" rtlCol="false" tIns="0" lIns="0" bIns="0" rIns="0">
            <a:spAutoFit/>
          </a:bodyPr>
          <a:lstStyle/>
          <a:p>
            <a:pPr algn="ctr" marL="647697" indent="-323848" lvl="1">
              <a:lnSpc>
                <a:spcPts val="3599"/>
              </a:lnSpc>
              <a:buFont typeface="Arial"/>
              <a:buChar char="•"/>
            </a:pPr>
            <a:r>
              <a:rPr lang="en-US" sz="2999">
                <a:solidFill>
                  <a:srgbClr val="FFFFFF"/>
                </a:solidFill>
                <a:latin typeface="Agrandir Bold"/>
              </a:rPr>
              <a:t>Features with Little Correlation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1361101"/>
            <a:ext cx="13935893" cy="6988623"/>
          </a:xfrm>
          <a:custGeom>
            <a:avLst/>
            <a:gdLst/>
            <a:ahLst/>
            <a:cxnLst/>
            <a:rect r="r" b="b" t="t" l="l"/>
            <a:pathLst>
              <a:path h="6988623" w="13935893">
                <a:moveTo>
                  <a:pt x="0" y="0"/>
                </a:moveTo>
                <a:lnTo>
                  <a:pt x="13935893" y="0"/>
                </a:lnTo>
                <a:lnTo>
                  <a:pt x="13935893" y="6988623"/>
                </a:lnTo>
                <a:lnTo>
                  <a:pt x="0" y="6988623"/>
                </a:lnTo>
                <a:lnTo>
                  <a:pt x="0" y="0"/>
                </a:lnTo>
                <a:close/>
              </a:path>
            </a:pathLst>
          </a:custGeom>
          <a:blipFill>
            <a:blip r:embed="rId2"/>
            <a:stretch>
              <a:fillRect l="0" t="0" r="0" b="0"/>
            </a:stretch>
          </a:blipFill>
        </p:spPr>
      </p:sp>
      <p:sp>
        <p:nvSpPr>
          <p:cNvPr name="TextBox 3" id="3"/>
          <p:cNvSpPr txBox="true"/>
          <p:nvPr/>
        </p:nvSpPr>
        <p:spPr>
          <a:xfrm rot="0">
            <a:off x="7352823" y="381000"/>
            <a:ext cx="2405881" cy="800100"/>
          </a:xfrm>
          <a:prstGeom prst="rect">
            <a:avLst/>
          </a:prstGeom>
        </p:spPr>
        <p:txBody>
          <a:bodyPr anchor="t" rtlCol="false" tIns="0" lIns="0" bIns="0" rIns="0">
            <a:spAutoFit/>
          </a:bodyPr>
          <a:lstStyle/>
          <a:p>
            <a:pPr algn="ctr">
              <a:lnSpc>
                <a:spcPts val="5399"/>
              </a:lnSpc>
              <a:spcBef>
                <a:spcPct val="0"/>
              </a:spcBef>
            </a:pPr>
            <a:r>
              <a:rPr lang="en-US" sz="4499">
                <a:solidFill>
                  <a:srgbClr val="FFFFFF"/>
                </a:solidFill>
                <a:latin typeface="Agrandir Bold"/>
              </a:rPr>
              <a:t>RESORT</a:t>
            </a:r>
          </a:p>
        </p:txBody>
      </p:sp>
      <p:sp>
        <p:nvSpPr>
          <p:cNvPr name="TextBox 4" id="4"/>
          <p:cNvSpPr txBox="true"/>
          <p:nvPr/>
        </p:nvSpPr>
        <p:spPr>
          <a:xfrm rot="0">
            <a:off x="13935893" y="1085850"/>
            <a:ext cx="4210311" cy="1466850"/>
          </a:xfrm>
          <a:prstGeom prst="rect">
            <a:avLst/>
          </a:prstGeom>
        </p:spPr>
        <p:txBody>
          <a:bodyPr anchor="t" rtlCol="false" tIns="0" lIns="0" bIns="0" rIns="0">
            <a:spAutoFit/>
          </a:bodyPr>
          <a:lstStyle/>
          <a:p>
            <a:pPr algn="ctr" marL="655349" indent="-327675" lvl="1">
              <a:lnSpc>
                <a:spcPts val="3642"/>
              </a:lnSpc>
              <a:buFont typeface="Arial"/>
              <a:buChar char="•"/>
            </a:pPr>
            <a:r>
              <a:rPr lang="en-US" sz="3035">
                <a:solidFill>
                  <a:srgbClr val="FFFFFF"/>
                </a:solidFill>
                <a:latin typeface="Agrandir Bold"/>
              </a:rPr>
              <a:t>Positive Correlation</a:t>
            </a:r>
          </a:p>
          <a:p>
            <a:pPr algn="ctr">
              <a:lnSpc>
                <a:spcPts val="3642"/>
              </a:lnSpc>
            </a:pPr>
          </a:p>
        </p:txBody>
      </p:sp>
      <p:sp>
        <p:nvSpPr>
          <p:cNvPr name="TextBox 5" id="5"/>
          <p:cNvSpPr txBox="true"/>
          <p:nvPr/>
        </p:nvSpPr>
        <p:spPr>
          <a:xfrm rot="0">
            <a:off x="13935893" y="2183580"/>
            <a:ext cx="4571554" cy="971550"/>
          </a:xfrm>
          <a:prstGeom prst="rect">
            <a:avLst/>
          </a:prstGeom>
        </p:spPr>
        <p:txBody>
          <a:bodyPr anchor="t" rtlCol="false" tIns="0" lIns="0" bIns="0" rIns="0">
            <a:spAutoFit/>
          </a:bodyPr>
          <a:lstStyle/>
          <a:p>
            <a:pPr algn="ctr" marL="647697" indent="-323848" lvl="1">
              <a:lnSpc>
                <a:spcPts val="3599"/>
              </a:lnSpc>
              <a:buFont typeface="Arial"/>
              <a:buChar char="•"/>
            </a:pPr>
            <a:r>
              <a:rPr lang="en-US" sz="2999">
                <a:solidFill>
                  <a:srgbClr val="FFFFFF"/>
                </a:solidFill>
                <a:latin typeface="Agrandir Bold"/>
              </a:rPr>
              <a:t>Weak Positive Correlation</a:t>
            </a:r>
          </a:p>
        </p:txBody>
      </p:sp>
      <p:sp>
        <p:nvSpPr>
          <p:cNvPr name="TextBox 6" id="6"/>
          <p:cNvSpPr txBox="true"/>
          <p:nvPr/>
        </p:nvSpPr>
        <p:spPr>
          <a:xfrm rot="0">
            <a:off x="14209768" y="3259905"/>
            <a:ext cx="3936437" cy="1914525"/>
          </a:xfrm>
          <a:prstGeom prst="rect">
            <a:avLst/>
          </a:prstGeom>
        </p:spPr>
        <p:txBody>
          <a:bodyPr anchor="t" rtlCol="false" tIns="0" lIns="0" bIns="0" rIns="0">
            <a:spAutoFit/>
          </a:bodyPr>
          <a:lstStyle/>
          <a:p>
            <a:pPr algn="ctr" marL="647700" indent="-323850" lvl="1">
              <a:lnSpc>
                <a:spcPts val="3600"/>
              </a:lnSpc>
              <a:buFont typeface="Arial"/>
              <a:buChar char="•"/>
            </a:pPr>
            <a:r>
              <a:rPr lang="en-US" sz="3000">
                <a:solidFill>
                  <a:srgbClr val="FFFFFF"/>
                </a:solidFill>
                <a:latin typeface="Agrandir Bold"/>
              </a:rPr>
              <a:t>Weak Positive to Very Weak Positive Correlation</a:t>
            </a:r>
          </a:p>
        </p:txBody>
      </p:sp>
      <p:sp>
        <p:nvSpPr>
          <p:cNvPr name="TextBox 7" id="7"/>
          <p:cNvSpPr txBox="true"/>
          <p:nvPr/>
        </p:nvSpPr>
        <p:spPr>
          <a:xfrm rot="0">
            <a:off x="13935893" y="5288730"/>
            <a:ext cx="4352107" cy="971550"/>
          </a:xfrm>
          <a:prstGeom prst="rect">
            <a:avLst/>
          </a:prstGeom>
        </p:spPr>
        <p:txBody>
          <a:bodyPr anchor="t" rtlCol="false" tIns="0" lIns="0" bIns="0" rIns="0">
            <a:spAutoFit/>
          </a:bodyPr>
          <a:lstStyle/>
          <a:p>
            <a:pPr algn="ctr" marL="647697" indent="-323848" lvl="1">
              <a:lnSpc>
                <a:spcPts val="3599"/>
              </a:lnSpc>
              <a:buFont typeface="Arial"/>
              <a:buChar char="•"/>
            </a:pPr>
            <a:r>
              <a:rPr lang="en-US" sz="2999">
                <a:solidFill>
                  <a:srgbClr val="FFFFFF"/>
                </a:solidFill>
                <a:latin typeface="Agrandir Bold"/>
              </a:rPr>
              <a:t>Features with Little Correlation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4320" y="-100000"/>
            <a:ext cx="14172707" cy="7662895"/>
          </a:xfrm>
          <a:custGeom>
            <a:avLst/>
            <a:gdLst/>
            <a:ahLst/>
            <a:cxnLst/>
            <a:rect r="r" b="b" t="t" l="l"/>
            <a:pathLst>
              <a:path h="7662895" w="14172707">
                <a:moveTo>
                  <a:pt x="0" y="0"/>
                </a:moveTo>
                <a:lnTo>
                  <a:pt x="14172707" y="0"/>
                </a:lnTo>
                <a:lnTo>
                  <a:pt x="14172707" y="7662895"/>
                </a:lnTo>
                <a:lnTo>
                  <a:pt x="0" y="7662895"/>
                </a:lnTo>
                <a:lnTo>
                  <a:pt x="0" y="0"/>
                </a:lnTo>
                <a:close/>
              </a:path>
            </a:pathLst>
          </a:custGeom>
          <a:blipFill>
            <a:blip r:embed="rId2"/>
            <a:stretch>
              <a:fillRect l="0" t="0" r="0" b="0"/>
            </a:stretch>
          </a:blipFill>
        </p:spPr>
      </p:sp>
      <p:sp>
        <p:nvSpPr>
          <p:cNvPr name="Freeform 3" id="3"/>
          <p:cNvSpPr/>
          <p:nvPr/>
        </p:nvSpPr>
        <p:spPr>
          <a:xfrm flipH="false" flipV="false" rot="0">
            <a:off x="9978604" y="6899955"/>
            <a:ext cx="7813193" cy="3120513"/>
          </a:xfrm>
          <a:custGeom>
            <a:avLst/>
            <a:gdLst/>
            <a:ahLst/>
            <a:cxnLst/>
            <a:rect r="r" b="b" t="t" l="l"/>
            <a:pathLst>
              <a:path h="3120513" w="7813193">
                <a:moveTo>
                  <a:pt x="0" y="0"/>
                </a:moveTo>
                <a:lnTo>
                  <a:pt x="7813192" y="0"/>
                </a:lnTo>
                <a:lnTo>
                  <a:pt x="7813192" y="3120513"/>
                </a:lnTo>
                <a:lnTo>
                  <a:pt x="0" y="3120513"/>
                </a:lnTo>
                <a:lnTo>
                  <a:pt x="0" y="0"/>
                </a:lnTo>
                <a:close/>
              </a:path>
            </a:pathLst>
          </a:custGeom>
          <a:blipFill>
            <a:blip r:embed="rId3"/>
            <a:stretch>
              <a:fillRect l="0" t="0" r="0" b="0"/>
            </a:stretch>
          </a:blipFill>
        </p:spPr>
      </p:sp>
      <p:sp>
        <p:nvSpPr>
          <p:cNvPr name="TextBox 4" id="4"/>
          <p:cNvSpPr txBox="true"/>
          <p:nvPr/>
        </p:nvSpPr>
        <p:spPr>
          <a:xfrm rot="0">
            <a:off x="8613725" y="168272"/>
            <a:ext cx="1060549" cy="61912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Agrandir Bold"/>
              </a:rPr>
              <a:t>CITY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35705" y="0"/>
            <a:ext cx="15009119" cy="8135311"/>
          </a:xfrm>
          <a:custGeom>
            <a:avLst/>
            <a:gdLst/>
            <a:ahLst/>
            <a:cxnLst/>
            <a:rect r="r" b="b" t="t" l="l"/>
            <a:pathLst>
              <a:path h="8135311" w="15009119">
                <a:moveTo>
                  <a:pt x="0" y="0"/>
                </a:moveTo>
                <a:lnTo>
                  <a:pt x="15009118" y="0"/>
                </a:lnTo>
                <a:lnTo>
                  <a:pt x="15009118" y="8135311"/>
                </a:lnTo>
                <a:lnTo>
                  <a:pt x="0" y="8135311"/>
                </a:lnTo>
                <a:lnTo>
                  <a:pt x="0" y="0"/>
                </a:lnTo>
                <a:close/>
              </a:path>
            </a:pathLst>
          </a:custGeom>
          <a:blipFill>
            <a:blip r:embed="rId2"/>
            <a:stretch>
              <a:fillRect l="0" t="0" r="-764" b="0"/>
            </a:stretch>
          </a:blipFill>
        </p:spPr>
      </p:sp>
      <p:sp>
        <p:nvSpPr>
          <p:cNvPr name="TextBox 3" id="3"/>
          <p:cNvSpPr txBox="true"/>
          <p:nvPr/>
        </p:nvSpPr>
        <p:spPr>
          <a:xfrm rot="0">
            <a:off x="8780307" y="97787"/>
            <a:ext cx="1871290" cy="61912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Agrandir Bold"/>
              </a:rPr>
              <a:t>RESORT</a:t>
            </a:r>
          </a:p>
        </p:txBody>
      </p:sp>
      <p:sp>
        <p:nvSpPr>
          <p:cNvPr name="Freeform 4" id="4"/>
          <p:cNvSpPr/>
          <p:nvPr/>
        </p:nvSpPr>
        <p:spPr>
          <a:xfrm flipH="false" flipV="false" rot="0">
            <a:off x="10812334" y="7212342"/>
            <a:ext cx="7179229" cy="2913922"/>
          </a:xfrm>
          <a:custGeom>
            <a:avLst/>
            <a:gdLst/>
            <a:ahLst/>
            <a:cxnLst/>
            <a:rect r="r" b="b" t="t" l="l"/>
            <a:pathLst>
              <a:path h="2913922" w="7179229">
                <a:moveTo>
                  <a:pt x="0" y="0"/>
                </a:moveTo>
                <a:lnTo>
                  <a:pt x="7179229" y="0"/>
                </a:lnTo>
                <a:lnTo>
                  <a:pt x="7179229" y="2913922"/>
                </a:lnTo>
                <a:lnTo>
                  <a:pt x="0" y="2913922"/>
                </a:lnTo>
                <a:lnTo>
                  <a:pt x="0" y="0"/>
                </a:lnTo>
                <a:close/>
              </a:path>
            </a:pathLst>
          </a:custGeom>
          <a:blipFill>
            <a:blip r:embed="rId3"/>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67792" y="152400"/>
            <a:ext cx="17552416" cy="9906000"/>
          </a:xfrm>
          <a:prstGeom prst="rect">
            <a:avLst/>
          </a:prstGeom>
        </p:spPr>
        <p:txBody>
          <a:bodyPr anchor="t" rtlCol="false" tIns="0" lIns="0" bIns="0" rIns="0">
            <a:spAutoFit/>
          </a:bodyPr>
          <a:lstStyle/>
          <a:p>
            <a:pPr>
              <a:lnSpc>
                <a:spcPts val="3239"/>
              </a:lnSpc>
              <a:spcBef>
                <a:spcPct val="0"/>
              </a:spcBef>
            </a:pPr>
            <a:r>
              <a:rPr lang="en-US" sz="2699">
                <a:solidFill>
                  <a:srgbClr val="FFFFFF"/>
                </a:solidFill>
                <a:latin typeface="Agrandir Bold"/>
              </a:rPr>
              <a:t>1. Logistic Regression:</a:t>
            </a:r>
          </a:p>
          <a:p>
            <a:pPr>
              <a:lnSpc>
                <a:spcPts val="3239"/>
              </a:lnSpc>
              <a:spcBef>
                <a:spcPct val="0"/>
              </a:spcBef>
            </a:pPr>
          </a:p>
          <a:p>
            <a:pPr>
              <a:lnSpc>
                <a:spcPts val="3239"/>
              </a:lnSpc>
              <a:spcBef>
                <a:spcPct val="0"/>
              </a:spcBef>
            </a:pPr>
            <a:r>
              <a:rPr lang="en-US" sz="2699">
                <a:solidFill>
                  <a:srgbClr val="FFFFFF"/>
                </a:solidFill>
                <a:latin typeface="Agrandir Bold"/>
              </a:rPr>
              <a:t>   - Purpose: Logistic Regression is like a simple and interpretable tool designed for binary decisions. It predicts the probability of an event happening (like a customer making a purchase), and then converts this probability into a clear decision (yes or no).</a:t>
            </a:r>
          </a:p>
          <a:p>
            <a:pPr>
              <a:lnSpc>
                <a:spcPts val="3239"/>
              </a:lnSpc>
              <a:spcBef>
                <a:spcPct val="0"/>
              </a:spcBef>
            </a:pPr>
            <a:r>
              <a:rPr lang="en-US" sz="2699">
                <a:solidFill>
                  <a:srgbClr val="FFFFFF"/>
                </a:solidFill>
                <a:latin typeface="Agrandir Bold"/>
              </a:rPr>
              <a:t>   - When to use: Use Logistic Regression when dealing with two possible outcomes and you want a straightforward understanding of how different factors influence the likelihood of an event.</a:t>
            </a:r>
          </a:p>
          <a:p>
            <a:pPr>
              <a:lnSpc>
                <a:spcPts val="3239"/>
              </a:lnSpc>
              <a:spcBef>
                <a:spcPct val="0"/>
              </a:spcBef>
            </a:pPr>
          </a:p>
          <a:p>
            <a:pPr>
              <a:lnSpc>
                <a:spcPts val="3239"/>
              </a:lnSpc>
              <a:spcBef>
                <a:spcPct val="0"/>
              </a:spcBef>
            </a:pPr>
            <a:r>
              <a:rPr lang="en-US" sz="2699">
                <a:solidFill>
                  <a:srgbClr val="FFFFFF"/>
                </a:solidFill>
                <a:latin typeface="Agrandir Bold"/>
              </a:rPr>
              <a:t>2. Decision Tree:</a:t>
            </a:r>
          </a:p>
          <a:p>
            <a:pPr>
              <a:lnSpc>
                <a:spcPts val="3239"/>
              </a:lnSpc>
              <a:spcBef>
                <a:spcPct val="0"/>
              </a:spcBef>
            </a:pPr>
          </a:p>
          <a:p>
            <a:pPr>
              <a:lnSpc>
                <a:spcPts val="3239"/>
              </a:lnSpc>
              <a:spcBef>
                <a:spcPct val="0"/>
              </a:spcBef>
            </a:pPr>
            <a:r>
              <a:rPr lang="en-US" sz="2699">
                <a:solidFill>
                  <a:srgbClr val="FFFFFF"/>
                </a:solidFill>
                <a:latin typeface="Agrandir Bold"/>
              </a:rPr>
              <a:t>   - Purpose:  Imagine a series of yes/no questions that lead you to a decision. Decision Trees work similarly. They ask questions about the data (e.g., Is the customer new? Did they make a purchase before?), creating a flowchart-like structure to make a final decision.</a:t>
            </a:r>
          </a:p>
          <a:p>
            <a:pPr>
              <a:lnSpc>
                <a:spcPts val="3239"/>
              </a:lnSpc>
              <a:spcBef>
                <a:spcPct val="0"/>
              </a:spcBef>
            </a:pPr>
            <a:r>
              <a:rPr lang="en-US" sz="2699">
                <a:solidFill>
                  <a:srgbClr val="FFFFFF"/>
                </a:solidFill>
                <a:latin typeface="Agrandir Bold"/>
              </a:rPr>
              <a:t>   - When to use: Decision Trees are useful when your decision-making process involves a sequence of criteria, and you want a model that can capture complex patterns in your data.</a:t>
            </a:r>
          </a:p>
          <a:p>
            <a:pPr>
              <a:lnSpc>
                <a:spcPts val="3239"/>
              </a:lnSpc>
              <a:spcBef>
                <a:spcPct val="0"/>
              </a:spcBef>
            </a:pPr>
          </a:p>
          <a:p>
            <a:pPr>
              <a:lnSpc>
                <a:spcPts val="3239"/>
              </a:lnSpc>
              <a:spcBef>
                <a:spcPct val="0"/>
              </a:spcBef>
            </a:pPr>
            <a:r>
              <a:rPr lang="en-US" sz="2699">
                <a:solidFill>
                  <a:srgbClr val="FFFFFF"/>
                </a:solidFill>
                <a:latin typeface="Agrandir Bold"/>
              </a:rPr>
              <a:t>3. Random Forest Classifier:</a:t>
            </a:r>
          </a:p>
          <a:p>
            <a:pPr>
              <a:lnSpc>
                <a:spcPts val="3239"/>
              </a:lnSpc>
              <a:spcBef>
                <a:spcPct val="0"/>
              </a:spcBef>
            </a:pPr>
          </a:p>
          <a:p>
            <a:pPr>
              <a:lnSpc>
                <a:spcPts val="3239"/>
              </a:lnSpc>
              <a:spcBef>
                <a:spcPct val="0"/>
              </a:spcBef>
            </a:pPr>
            <a:r>
              <a:rPr lang="en-US" sz="2699">
                <a:solidFill>
                  <a:srgbClr val="FFFFFF"/>
                </a:solidFill>
                <a:latin typeface="Agrandir Bold"/>
              </a:rPr>
              <a:t>   - Purpose: Think of Random Forest as a group of friends giving you advice. Instead of relying on just one person's opinion (Decision Tree), you ask multiple people (many Decision Trees) and combine their advice. This ensemble approach often results in a more reliable decision.</a:t>
            </a:r>
          </a:p>
          <a:p>
            <a:pPr>
              <a:lnSpc>
                <a:spcPts val="3239"/>
              </a:lnSpc>
              <a:spcBef>
                <a:spcPct val="0"/>
              </a:spcBef>
            </a:pPr>
            <a:r>
              <a:rPr lang="en-US" sz="2699">
                <a:solidFill>
                  <a:srgbClr val="FFFFFF"/>
                </a:solidFill>
                <a:latin typeface="Agrandir Bold"/>
              </a:rPr>
              <a:t>   - When to use: If you're concerned about one "expert" (Decision Tree) making mistakes, Random Forest helps by considering various perspectives. It's especially useful when you have many features or complex relationships in your data.</a:t>
            </a:r>
          </a:p>
        </p:txBody>
      </p:sp>
    </p:spTree>
  </p:cSld>
  <p:clrMapOvr>
    <a:masterClrMapping/>
  </p:clrMapOvr>
</p:sld>
</file>

<file path=ppt/slides/slide25.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28264" y="1737706"/>
            <a:ext cx="16993372" cy="6657975"/>
          </a:xfrm>
          <a:prstGeom prst="rect">
            <a:avLst/>
          </a:prstGeom>
        </p:spPr>
        <p:txBody>
          <a:bodyPr anchor="t" rtlCol="false" tIns="0" lIns="0" bIns="0" rIns="0">
            <a:spAutoFit/>
          </a:bodyPr>
          <a:lstStyle/>
          <a:p>
            <a:pPr>
              <a:lnSpc>
                <a:spcPts val="4040"/>
              </a:lnSpc>
              <a:spcBef>
                <a:spcPct val="0"/>
              </a:spcBef>
            </a:pPr>
            <a:r>
              <a:rPr lang="en-US" sz="3367">
                <a:solidFill>
                  <a:srgbClr val="FFFFFF"/>
                </a:solidFill>
                <a:latin typeface="Agrandir Bold"/>
              </a:rPr>
              <a:t>i. </a:t>
            </a:r>
            <a:r>
              <a:rPr lang="en-US" sz="3367">
                <a:solidFill>
                  <a:srgbClr val="FFFFFF"/>
                </a:solidFill>
                <a:latin typeface="Agrandir Bold"/>
              </a:rPr>
              <a:t>Cross-validation for Logistic Regression and RandomForestClassifier:</a:t>
            </a:r>
          </a:p>
          <a:p>
            <a:pPr>
              <a:lnSpc>
                <a:spcPts val="4040"/>
              </a:lnSpc>
              <a:spcBef>
                <a:spcPct val="0"/>
              </a:spcBef>
            </a:pPr>
          </a:p>
          <a:p>
            <a:pPr>
              <a:lnSpc>
                <a:spcPts val="4040"/>
              </a:lnSpc>
              <a:spcBef>
                <a:spcPct val="0"/>
              </a:spcBef>
            </a:pPr>
            <a:r>
              <a:rPr lang="en-US" sz="3367">
                <a:solidFill>
                  <a:srgbClr val="FFFFFF"/>
                </a:solidFill>
                <a:latin typeface="Agrandir Bold"/>
              </a:rPr>
              <a:t>Purpose:</a:t>
            </a:r>
          </a:p>
          <a:p>
            <a:pPr>
              <a:lnSpc>
                <a:spcPts val="4040"/>
              </a:lnSpc>
              <a:spcBef>
                <a:spcPct val="0"/>
              </a:spcBef>
            </a:pPr>
            <a:r>
              <a:rPr lang="en-US" sz="3367">
                <a:solidFill>
                  <a:srgbClr val="FFFFFF"/>
                </a:solidFill>
                <a:latin typeface="Agrandir Bold"/>
              </a:rPr>
              <a:t> </a:t>
            </a:r>
          </a:p>
          <a:p>
            <a:pPr>
              <a:lnSpc>
                <a:spcPts val="4040"/>
              </a:lnSpc>
              <a:spcBef>
                <a:spcPct val="0"/>
              </a:spcBef>
            </a:pPr>
            <a:r>
              <a:rPr lang="en-US" sz="3367">
                <a:solidFill>
                  <a:srgbClr val="FFFFFF"/>
                </a:solidFill>
                <a:latin typeface="Agrandir Bold"/>
              </a:rPr>
              <a:t>Provides a more robust estimate of a model's performance by splitting the dataset into multiple folds, training the model on different subsets, and evaluating on the remaining data.</a:t>
            </a:r>
          </a:p>
          <a:p>
            <a:pPr>
              <a:lnSpc>
                <a:spcPts val="4040"/>
              </a:lnSpc>
              <a:spcBef>
                <a:spcPct val="0"/>
              </a:spcBef>
            </a:pPr>
          </a:p>
          <a:p>
            <a:pPr>
              <a:lnSpc>
                <a:spcPts val="4040"/>
              </a:lnSpc>
              <a:spcBef>
                <a:spcPct val="0"/>
              </a:spcBef>
            </a:pPr>
            <a:r>
              <a:rPr lang="en-US" sz="3367">
                <a:solidFill>
                  <a:srgbClr val="FFFFFF"/>
                </a:solidFill>
                <a:latin typeface="Agrandir Bold"/>
              </a:rPr>
              <a:t>Why: </a:t>
            </a:r>
          </a:p>
          <a:p>
            <a:pPr>
              <a:lnSpc>
                <a:spcPts val="4040"/>
              </a:lnSpc>
              <a:spcBef>
                <a:spcPct val="0"/>
              </a:spcBef>
            </a:pPr>
          </a:p>
          <a:p>
            <a:pPr>
              <a:lnSpc>
                <a:spcPts val="4040"/>
              </a:lnSpc>
              <a:spcBef>
                <a:spcPct val="0"/>
              </a:spcBef>
            </a:pPr>
            <a:r>
              <a:rPr lang="en-US" sz="3367">
                <a:solidFill>
                  <a:srgbClr val="FFFFFF"/>
                </a:solidFill>
                <a:latin typeface="Agrandir Bold"/>
              </a:rPr>
              <a:t>Helps in assessing how well the model generalizes( make accurate predictions on data it hasn't been explicitly trained on) to unseen data and reduces the risk of overfitting or underfitting.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1571" y="1812438"/>
            <a:ext cx="15397405" cy="1604889"/>
          </a:xfrm>
          <a:custGeom>
            <a:avLst/>
            <a:gdLst/>
            <a:ahLst/>
            <a:cxnLst/>
            <a:rect r="r" b="b" t="t" l="l"/>
            <a:pathLst>
              <a:path h="1604889" w="15397405">
                <a:moveTo>
                  <a:pt x="0" y="0"/>
                </a:moveTo>
                <a:lnTo>
                  <a:pt x="15397405" y="0"/>
                </a:lnTo>
                <a:lnTo>
                  <a:pt x="15397405" y="1604889"/>
                </a:lnTo>
                <a:lnTo>
                  <a:pt x="0" y="1604889"/>
                </a:lnTo>
                <a:lnTo>
                  <a:pt x="0" y="0"/>
                </a:lnTo>
                <a:close/>
              </a:path>
            </a:pathLst>
          </a:custGeom>
          <a:blipFill>
            <a:blip r:embed="rId2"/>
            <a:stretch>
              <a:fillRect l="0" t="0" r="0" b="0"/>
            </a:stretch>
          </a:blipFill>
        </p:spPr>
      </p:sp>
      <p:sp>
        <p:nvSpPr>
          <p:cNvPr name="Freeform 3" id="3"/>
          <p:cNvSpPr/>
          <p:nvPr/>
        </p:nvSpPr>
        <p:spPr>
          <a:xfrm flipH="false" flipV="false" rot="0">
            <a:off x="1235305" y="5143500"/>
            <a:ext cx="15727049" cy="1628691"/>
          </a:xfrm>
          <a:custGeom>
            <a:avLst/>
            <a:gdLst/>
            <a:ahLst/>
            <a:cxnLst/>
            <a:rect r="r" b="b" t="t" l="l"/>
            <a:pathLst>
              <a:path h="1628691" w="15727049">
                <a:moveTo>
                  <a:pt x="0" y="0"/>
                </a:moveTo>
                <a:lnTo>
                  <a:pt x="15727048" y="0"/>
                </a:lnTo>
                <a:lnTo>
                  <a:pt x="15727048" y="1628691"/>
                </a:lnTo>
                <a:lnTo>
                  <a:pt x="0" y="1628691"/>
                </a:lnTo>
                <a:lnTo>
                  <a:pt x="0" y="0"/>
                </a:lnTo>
                <a:close/>
              </a:path>
            </a:pathLst>
          </a:custGeom>
          <a:blipFill>
            <a:blip r:embed="rId3"/>
            <a:stretch>
              <a:fillRect l="0" t="0" r="0" b="0"/>
            </a:stretch>
          </a:blipFill>
        </p:spPr>
      </p:sp>
      <p:sp>
        <p:nvSpPr>
          <p:cNvPr name="TextBox 4" id="4"/>
          <p:cNvSpPr txBox="true"/>
          <p:nvPr/>
        </p:nvSpPr>
        <p:spPr>
          <a:xfrm rot="0">
            <a:off x="-4702049" y="409575"/>
            <a:ext cx="13473177" cy="61912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Agrandir Bold"/>
              </a:rPr>
              <a:t>CITY</a:t>
            </a:r>
            <a:r>
              <a:rPr lang="en-US" sz="3499">
                <a:solidFill>
                  <a:srgbClr val="000000"/>
                </a:solidFill>
                <a:latin typeface="Agrandir Bold"/>
              </a:rPr>
              <a:t> </a:t>
            </a:r>
          </a:p>
        </p:txBody>
      </p:sp>
      <p:sp>
        <p:nvSpPr>
          <p:cNvPr name="TextBox 5" id="5"/>
          <p:cNvSpPr txBox="true"/>
          <p:nvPr/>
        </p:nvSpPr>
        <p:spPr>
          <a:xfrm rot="0">
            <a:off x="1401571" y="3902562"/>
            <a:ext cx="1871290" cy="61912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Agrandir Bold"/>
              </a:rPr>
              <a:t>RESORT</a:t>
            </a:r>
          </a:p>
        </p:txBody>
      </p:sp>
    </p:spTree>
  </p:cSld>
  <p:clrMapOvr>
    <a:masterClrMapping/>
  </p:clrMapOvr>
</p:sld>
</file>

<file path=ppt/slides/slide27.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88868" y="1324147"/>
            <a:ext cx="16910265" cy="6905625"/>
          </a:xfrm>
          <a:prstGeom prst="rect">
            <a:avLst/>
          </a:prstGeom>
        </p:spPr>
        <p:txBody>
          <a:bodyPr anchor="t" rtlCol="false" tIns="0" lIns="0" bIns="0" rIns="0">
            <a:spAutoFit/>
          </a:bodyPr>
          <a:lstStyle/>
          <a:p>
            <a:pPr>
              <a:lnSpc>
                <a:spcPts val="4199"/>
              </a:lnSpc>
              <a:spcBef>
                <a:spcPct val="0"/>
              </a:spcBef>
            </a:pPr>
            <a:r>
              <a:rPr lang="en-US" sz="3499">
                <a:solidFill>
                  <a:srgbClr val="FFFFFF"/>
                </a:solidFill>
                <a:latin typeface="Agrandir Bold"/>
              </a:rPr>
              <a:t>ii. </a:t>
            </a:r>
            <a:r>
              <a:rPr lang="en-US" sz="3499">
                <a:solidFill>
                  <a:srgbClr val="FFFFFF"/>
                </a:solidFill>
                <a:latin typeface="Agrandir Bold"/>
              </a:rPr>
              <a:t>Receiver Operating Characteristic (ROC) Curve for Logistic Regression:</a:t>
            </a:r>
          </a:p>
          <a:p>
            <a:pPr>
              <a:lnSpc>
                <a:spcPts val="4199"/>
              </a:lnSpc>
              <a:spcBef>
                <a:spcPct val="0"/>
              </a:spcBef>
            </a:pPr>
          </a:p>
          <a:p>
            <a:pPr>
              <a:lnSpc>
                <a:spcPts val="4199"/>
              </a:lnSpc>
              <a:spcBef>
                <a:spcPct val="0"/>
              </a:spcBef>
            </a:pPr>
            <a:r>
              <a:rPr lang="en-US" sz="3499">
                <a:solidFill>
                  <a:srgbClr val="FFFFFF"/>
                </a:solidFill>
                <a:latin typeface="Agrandir Bold"/>
              </a:rPr>
              <a:t>Purpose:</a:t>
            </a:r>
          </a:p>
          <a:p>
            <a:pPr>
              <a:lnSpc>
                <a:spcPts val="4199"/>
              </a:lnSpc>
              <a:spcBef>
                <a:spcPct val="0"/>
              </a:spcBef>
            </a:pPr>
          </a:p>
          <a:p>
            <a:pPr>
              <a:lnSpc>
                <a:spcPts val="4199"/>
              </a:lnSpc>
              <a:spcBef>
                <a:spcPct val="0"/>
              </a:spcBef>
            </a:pPr>
            <a:r>
              <a:rPr lang="en-US" sz="3499">
                <a:solidFill>
                  <a:srgbClr val="FFFFFF"/>
                </a:solidFill>
                <a:latin typeface="Agrandir Bold"/>
              </a:rPr>
              <a:t>Evaluates the trade-off between true positive rate and false positive rate across different probability thresholds.</a:t>
            </a:r>
          </a:p>
          <a:p>
            <a:pPr>
              <a:lnSpc>
                <a:spcPts val="4199"/>
              </a:lnSpc>
              <a:spcBef>
                <a:spcPct val="0"/>
              </a:spcBef>
            </a:pPr>
          </a:p>
          <a:p>
            <a:pPr>
              <a:lnSpc>
                <a:spcPts val="4199"/>
              </a:lnSpc>
              <a:spcBef>
                <a:spcPct val="0"/>
              </a:spcBef>
            </a:pPr>
            <a:r>
              <a:rPr lang="en-US" sz="3499">
                <a:solidFill>
                  <a:srgbClr val="FFFFFF"/>
                </a:solidFill>
                <a:latin typeface="Agrandir Bold"/>
              </a:rPr>
              <a:t>Why:</a:t>
            </a:r>
          </a:p>
          <a:p>
            <a:pPr>
              <a:lnSpc>
                <a:spcPts val="4199"/>
              </a:lnSpc>
              <a:spcBef>
                <a:spcPct val="0"/>
              </a:spcBef>
            </a:pPr>
          </a:p>
          <a:p>
            <a:pPr>
              <a:lnSpc>
                <a:spcPts val="4199"/>
              </a:lnSpc>
              <a:spcBef>
                <a:spcPct val="0"/>
              </a:spcBef>
            </a:pPr>
            <a:r>
              <a:rPr lang="en-US" sz="3499">
                <a:solidFill>
                  <a:srgbClr val="FFFFFF"/>
                </a:solidFill>
                <a:latin typeface="Agrandir Bold"/>
              </a:rPr>
              <a:t>Particularly useful for binary classification problems to assess the model's ability to discriminate between the positive and negative classes. The Area Under the ROC Curve (AUC-ROC) provides a summary measure of the model's performance.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890736" y="1251839"/>
            <a:ext cx="8192950" cy="6483629"/>
          </a:xfrm>
          <a:custGeom>
            <a:avLst/>
            <a:gdLst/>
            <a:ahLst/>
            <a:cxnLst/>
            <a:rect r="r" b="b" t="t" l="l"/>
            <a:pathLst>
              <a:path h="6483629" w="8192950">
                <a:moveTo>
                  <a:pt x="0" y="0"/>
                </a:moveTo>
                <a:lnTo>
                  <a:pt x="8192949" y="0"/>
                </a:lnTo>
                <a:lnTo>
                  <a:pt x="8192949" y="6483629"/>
                </a:lnTo>
                <a:lnTo>
                  <a:pt x="0" y="6483629"/>
                </a:lnTo>
                <a:lnTo>
                  <a:pt x="0" y="0"/>
                </a:lnTo>
                <a:close/>
              </a:path>
            </a:pathLst>
          </a:custGeom>
          <a:blipFill>
            <a:blip r:embed="rId2"/>
            <a:stretch>
              <a:fillRect l="0" t="0" r="0" b="0"/>
            </a:stretch>
          </a:blipFill>
        </p:spPr>
      </p:sp>
      <p:sp>
        <p:nvSpPr>
          <p:cNvPr name="Freeform 3" id="3"/>
          <p:cNvSpPr/>
          <p:nvPr/>
        </p:nvSpPr>
        <p:spPr>
          <a:xfrm flipH="false" flipV="false" rot="0">
            <a:off x="132428" y="1251839"/>
            <a:ext cx="9447034" cy="6483629"/>
          </a:xfrm>
          <a:custGeom>
            <a:avLst/>
            <a:gdLst/>
            <a:ahLst/>
            <a:cxnLst/>
            <a:rect r="r" b="b" t="t" l="l"/>
            <a:pathLst>
              <a:path h="6483629" w="9447034">
                <a:moveTo>
                  <a:pt x="0" y="0"/>
                </a:moveTo>
                <a:lnTo>
                  <a:pt x="9447034" y="0"/>
                </a:lnTo>
                <a:lnTo>
                  <a:pt x="9447034" y="6483629"/>
                </a:lnTo>
                <a:lnTo>
                  <a:pt x="0" y="6483629"/>
                </a:lnTo>
                <a:lnTo>
                  <a:pt x="0" y="0"/>
                </a:lnTo>
                <a:close/>
              </a:path>
            </a:pathLst>
          </a:custGeom>
          <a:blipFill>
            <a:blip r:embed="rId3"/>
            <a:stretch>
              <a:fillRect l="0" t="0" r="-2436" b="0"/>
            </a:stretch>
          </a:blipFill>
        </p:spPr>
      </p:sp>
      <p:sp>
        <p:nvSpPr>
          <p:cNvPr name="TextBox 4" id="4"/>
          <p:cNvSpPr txBox="true"/>
          <p:nvPr/>
        </p:nvSpPr>
        <p:spPr>
          <a:xfrm rot="0">
            <a:off x="10400218" y="230251"/>
            <a:ext cx="7408804" cy="61912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Agrandir Bold"/>
              </a:rPr>
              <a:t>RESORT</a:t>
            </a:r>
          </a:p>
        </p:txBody>
      </p:sp>
      <p:sp>
        <p:nvSpPr>
          <p:cNvPr name="TextBox 5" id="5"/>
          <p:cNvSpPr txBox="true"/>
          <p:nvPr/>
        </p:nvSpPr>
        <p:spPr>
          <a:xfrm rot="0">
            <a:off x="4133165" y="230251"/>
            <a:ext cx="1060549" cy="61912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Agrandir Bold"/>
              </a:rPr>
              <a:t>CITY</a:t>
            </a:r>
          </a:p>
        </p:txBody>
      </p:sp>
    </p:spTree>
  </p:cSld>
  <p:clrMapOvr>
    <a:masterClrMapping/>
  </p:clrMapOvr>
</p:sld>
</file>

<file path=ppt/slides/slide29.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19981" y="1760091"/>
            <a:ext cx="17071001" cy="5857875"/>
          </a:xfrm>
          <a:prstGeom prst="rect">
            <a:avLst/>
          </a:prstGeom>
        </p:spPr>
        <p:txBody>
          <a:bodyPr anchor="t" rtlCol="false" tIns="0" lIns="0" bIns="0" rIns="0">
            <a:spAutoFit/>
          </a:bodyPr>
          <a:lstStyle/>
          <a:p>
            <a:pPr algn="just">
              <a:lnSpc>
                <a:spcPts val="4199"/>
              </a:lnSpc>
              <a:spcBef>
                <a:spcPct val="0"/>
              </a:spcBef>
            </a:pPr>
            <a:r>
              <a:rPr lang="en-US" sz="3499">
                <a:solidFill>
                  <a:srgbClr val="FFFFFF"/>
                </a:solidFill>
                <a:latin typeface="Agrandir Bold"/>
              </a:rPr>
              <a:t>iii. </a:t>
            </a:r>
            <a:r>
              <a:rPr lang="en-US" sz="3499">
                <a:solidFill>
                  <a:srgbClr val="FFFFFF"/>
                </a:solidFill>
                <a:latin typeface="Agrandir Bold"/>
              </a:rPr>
              <a:t>Hyperparameter Tuning using GridSearchCV for DecisionTreeClassifier:</a:t>
            </a:r>
          </a:p>
          <a:p>
            <a:pPr algn="just">
              <a:lnSpc>
                <a:spcPts val="4199"/>
              </a:lnSpc>
              <a:spcBef>
                <a:spcPct val="0"/>
              </a:spcBef>
            </a:pPr>
            <a:r>
              <a:rPr lang="en-US" sz="3499">
                <a:solidFill>
                  <a:srgbClr val="FFFFFF"/>
                </a:solidFill>
                <a:latin typeface="Agrandir Bold"/>
              </a:rPr>
              <a:t>Purpose:</a:t>
            </a:r>
          </a:p>
          <a:p>
            <a:pPr algn="just">
              <a:lnSpc>
                <a:spcPts val="4199"/>
              </a:lnSpc>
              <a:spcBef>
                <a:spcPct val="0"/>
              </a:spcBef>
            </a:pPr>
          </a:p>
          <a:p>
            <a:pPr algn="just">
              <a:lnSpc>
                <a:spcPts val="4199"/>
              </a:lnSpc>
              <a:spcBef>
                <a:spcPct val="0"/>
              </a:spcBef>
            </a:pPr>
            <a:r>
              <a:rPr lang="en-US" sz="3499">
                <a:solidFill>
                  <a:srgbClr val="FFFFFF"/>
                </a:solidFill>
                <a:latin typeface="Agrandir Bold"/>
              </a:rPr>
              <a:t>Searches for the best combination of hyperparameters to optimize the model's performance.</a:t>
            </a:r>
          </a:p>
          <a:p>
            <a:pPr algn="just">
              <a:lnSpc>
                <a:spcPts val="4199"/>
              </a:lnSpc>
              <a:spcBef>
                <a:spcPct val="0"/>
              </a:spcBef>
            </a:pPr>
          </a:p>
          <a:p>
            <a:pPr algn="just">
              <a:lnSpc>
                <a:spcPts val="4199"/>
              </a:lnSpc>
              <a:spcBef>
                <a:spcPct val="0"/>
              </a:spcBef>
            </a:pPr>
            <a:r>
              <a:rPr lang="en-US" sz="3499">
                <a:solidFill>
                  <a:srgbClr val="FFFFFF"/>
                </a:solidFill>
                <a:latin typeface="Agrandir Bold"/>
              </a:rPr>
              <a:t>Why:</a:t>
            </a:r>
          </a:p>
          <a:p>
            <a:pPr algn="just">
              <a:lnSpc>
                <a:spcPts val="4199"/>
              </a:lnSpc>
              <a:spcBef>
                <a:spcPct val="0"/>
              </a:spcBef>
            </a:pPr>
          </a:p>
          <a:p>
            <a:pPr algn="just">
              <a:lnSpc>
                <a:spcPts val="4199"/>
              </a:lnSpc>
              <a:spcBef>
                <a:spcPct val="0"/>
              </a:spcBef>
            </a:pPr>
            <a:r>
              <a:rPr lang="en-US" sz="3499">
                <a:solidFill>
                  <a:srgbClr val="FFFFFF"/>
                </a:solidFill>
                <a:latin typeface="Agrandir Bold"/>
              </a:rPr>
              <a:t>Helps in fine-tuning the model to achieve better predictive accuracy and generalization. Hyperparameter tuning is crucial for improving a model's performance beyond default settings.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432110" y="2494220"/>
            <a:ext cx="4483287" cy="4812231"/>
            <a:chOff x="0" y="0"/>
            <a:chExt cx="10860394" cy="11657233"/>
          </a:xfrm>
        </p:grpSpPr>
        <p:sp>
          <p:nvSpPr>
            <p:cNvPr name="Freeform 3" id="3"/>
            <p:cNvSpPr/>
            <p:nvPr/>
          </p:nvSpPr>
          <p:spPr>
            <a:xfrm flipH="false" flipV="false" rot="0">
              <a:off x="0" y="0"/>
              <a:ext cx="10860394" cy="11657233"/>
            </a:xfrm>
            <a:custGeom>
              <a:avLst/>
              <a:gdLst/>
              <a:ahLst/>
              <a:cxnLst/>
              <a:rect r="r" b="b" t="t" l="l"/>
              <a:pathLst>
                <a:path h="11657233" w="10860394">
                  <a:moveTo>
                    <a:pt x="10735934" y="59690"/>
                  </a:moveTo>
                  <a:cubicBezTo>
                    <a:pt x="10771494" y="59690"/>
                    <a:pt x="10800704" y="88900"/>
                    <a:pt x="10800704" y="124460"/>
                  </a:cubicBezTo>
                  <a:lnTo>
                    <a:pt x="10800704" y="11532773"/>
                  </a:lnTo>
                  <a:cubicBezTo>
                    <a:pt x="10800704" y="11568333"/>
                    <a:pt x="10771494" y="11597542"/>
                    <a:pt x="10735934" y="11597542"/>
                  </a:cubicBezTo>
                  <a:lnTo>
                    <a:pt x="124460" y="11597542"/>
                  </a:lnTo>
                  <a:cubicBezTo>
                    <a:pt x="88900" y="11597542"/>
                    <a:pt x="59690" y="11568333"/>
                    <a:pt x="59690" y="11532773"/>
                  </a:cubicBezTo>
                  <a:lnTo>
                    <a:pt x="59690" y="124460"/>
                  </a:lnTo>
                  <a:cubicBezTo>
                    <a:pt x="59690" y="88900"/>
                    <a:pt x="88900" y="59690"/>
                    <a:pt x="124460" y="59690"/>
                  </a:cubicBezTo>
                  <a:lnTo>
                    <a:pt x="10735934" y="59690"/>
                  </a:lnTo>
                  <a:moveTo>
                    <a:pt x="10735934" y="0"/>
                  </a:moveTo>
                  <a:lnTo>
                    <a:pt x="124460" y="0"/>
                  </a:lnTo>
                  <a:cubicBezTo>
                    <a:pt x="55880" y="0"/>
                    <a:pt x="0" y="55880"/>
                    <a:pt x="0" y="124460"/>
                  </a:cubicBezTo>
                  <a:lnTo>
                    <a:pt x="0" y="11532773"/>
                  </a:lnTo>
                  <a:cubicBezTo>
                    <a:pt x="0" y="11601352"/>
                    <a:pt x="55880" y="11657233"/>
                    <a:pt x="124460" y="11657233"/>
                  </a:cubicBezTo>
                  <a:lnTo>
                    <a:pt x="10735935" y="11657233"/>
                  </a:lnTo>
                  <a:cubicBezTo>
                    <a:pt x="10804514" y="11657233"/>
                    <a:pt x="10860394" y="11601352"/>
                    <a:pt x="10860394" y="11532773"/>
                  </a:cubicBezTo>
                  <a:lnTo>
                    <a:pt x="10860394" y="124460"/>
                  </a:lnTo>
                  <a:cubicBezTo>
                    <a:pt x="10860394" y="55880"/>
                    <a:pt x="10804514" y="0"/>
                    <a:pt x="10735934" y="0"/>
                  </a:cubicBezTo>
                  <a:close/>
                </a:path>
              </a:pathLst>
            </a:custGeom>
            <a:solidFill>
              <a:srgbClr val="FFFFFF"/>
            </a:solidFill>
          </p:spPr>
        </p:sp>
      </p:grpSp>
      <p:grpSp>
        <p:nvGrpSpPr>
          <p:cNvPr name="Group 4" id="4"/>
          <p:cNvGrpSpPr/>
          <p:nvPr/>
        </p:nvGrpSpPr>
        <p:grpSpPr>
          <a:xfrm rot="0">
            <a:off x="470361" y="1478000"/>
            <a:ext cx="11064003" cy="7506083"/>
            <a:chOff x="0" y="0"/>
            <a:chExt cx="14752005" cy="10008110"/>
          </a:xfrm>
        </p:grpSpPr>
        <p:sp>
          <p:nvSpPr>
            <p:cNvPr name="TextBox 5" id="5"/>
            <p:cNvSpPr txBox="true"/>
            <p:nvPr/>
          </p:nvSpPr>
          <p:spPr>
            <a:xfrm rot="0">
              <a:off x="0" y="-9525"/>
              <a:ext cx="14752005" cy="916764"/>
            </a:xfrm>
            <a:prstGeom prst="rect">
              <a:avLst/>
            </a:prstGeom>
          </p:spPr>
          <p:txBody>
            <a:bodyPr anchor="t" rtlCol="false" tIns="0" lIns="0" bIns="0" rIns="0">
              <a:spAutoFit/>
            </a:bodyPr>
            <a:lstStyle/>
            <a:p>
              <a:pPr>
                <a:lnSpc>
                  <a:spcPts val="4917"/>
                </a:lnSpc>
              </a:pPr>
              <a:r>
                <a:rPr lang="en-US" sz="4470">
                  <a:solidFill>
                    <a:srgbClr val="FFFFFF"/>
                  </a:solidFill>
                  <a:latin typeface="Horizon Bold"/>
                </a:rPr>
                <a:t>INTR</a:t>
              </a:r>
              <a:r>
                <a:rPr lang="en-US" sz="4470">
                  <a:solidFill>
                    <a:srgbClr val="FFFFFF"/>
                  </a:solidFill>
                  <a:latin typeface="Horizon Bold"/>
                </a:rPr>
                <a:t>ODUCTION</a:t>
              </a:r>
            </a:p>
          </p:txBody>
        </p:sp>
        <p:sp>
          <p:nvSpPr>
            <p:cNvPr name="TextBox 6" id="6"/>
            <p:cNvSpPr txBox="true"/>
            <p:nvPr/>
          </p:nvSpPr>
          <p:spPr>
            <a:xfrm rot="0">
              <a:off x="0" y="2355757"/>
              <a:ext cx="14752005" cy="7652354"/>
            </a:xfrm>
            <a:prstGeom prst="rect">
              <a:avLst/>
            </a:prstGeom>
          </p:spPr>
          <p:txBody>
            <a:bodyPr anchor="t" rtlCol="false" tIns="0" lIns="0" bIns="0" rIns="0">
              <a:spAutoFit/>
            </a:bodyPr>
            <a:lstStyle/>
            <a:p>
              <a:pPr algn="just" marL="583129" indent="-291565" lvl="1">
                <a:lnSpc>
                  <a:spcPts val="3781"/>
                </a:lnSpc>
                <a:buFont typeface="Arial"/>
                <a:buChar char="•"/>
              </a:pPr>
              <a:r>
                <a:rPr lang="en-US" sz="2700">
                  <a:solidFill>
                    <a:srgbClr val="FFFFFF"/>
                  </a:solidFill>
                  <a:latin typeface="Agrandir Bold"/>
                </a:rPr>
                <a:t>This data set contains booking information for city hotel and a resort hotel, and includes information such as when the booking was made, length of stay, the number of adults, children, and/or babies, and the number of available parking spaces, among other things.</a:t>
              </a:r>
            </a:p>
            <a:p>
              <a:pPr algn="just" marL="583129" indent="-291565" lvl="1">
                <a:lnSpc>
                  <a:spcPts val="3781"/>
                </a:lnSpc>
                <a:buFont typeface="Arial"/>
                <a:buChar char="•"/>
              </a:pPr>
              <a:r>
                <a:rPr lang="en-US" sz="2700">
                  <a:solidFill>
                    <a:srgbClr val="FFFFFF"/>
                  </a:solidFill>
                  <a:latin typeface="Agrandir Bold"/>
                </a:rPr>
                <a:t>All personally identifying information has been removed from the data.</a:t>
              </a:r>
            </a:p>
            <a:p>
              <a:pPr algn="just" marL="583129" indent="-291565" lvl="1">
                <a:lnSpc>
                  <a:spcPts val="3781"/>
                </a:lnSpc>
                <a:buFont typeface="Arial"/>
                <a:buChar char="•"/>
              </a:pPr>
              <a:r>
                <a:rPr lang="en-US" sz="2700">
                  <a:solidFill>
                    <a:srgbClr val="FFFFFF"/>
                  </a:solidFill>
                  <a:latin typeface="Agrandir Bold"/>
                </a:rPr>
                <a:t>More About the Data and its source:</a:t>
              </a:r>
            </a:p>
            <a:p>
              <a:pPr algn="just" marL="583129" indent="-291565" lvl="1">
                <a:lnSpc>
                  <a:spcPts val="3781"/>
                </a:lnSpc>
                <a:buFont typeface="Arial"/>
                <a:buChar char="•"/>
              </a:pPr>
              <a:r>
                <a:rPr lang="en-US" sz="2700">
                  <a:solidFill>
                    <a:srgbClr val="FFFFFF"/>
                  </a:solidFill>
                  <a:latin typeface="Agrandir Bold"/>
                </a:rPr>
                <a:t>Each row is a booking so questions will revolve around answering or predicting what are the possible behaviour and features of the booking given a set of input features.</a:t>
              </a:r>
            </a:p>
            <a:p>
              <a:pPr algn="just" marL="0" indent="0" lvl="0">
                <a:lnSpc>
                  <a:spcPts val="3781"/>
                </a:lnSpc>
              </a:pPr>
            </a:p>
          </p:txBody>
        </p:sp>
      </p:grpSp>
      <p:sp>
        <p:nvSpPr>
          <p:cNvPr name="Freeform 7" id="7"/>
          <p:cNvSpPr/>
          <p:nvPr/>
        </p:nvSpPr>
        <p:spPr>
          <a:xfrm flipH="false" flipV="false" rot="0">
            <a:off x="12432110" y="2494220"/>
            <a:ext cx="5451734" cy="4923372"/>
          </a:xfrm>
          <a:custGeom>
            <a:avLst/>
            <a:gdLst/>
            <a:ahLst/>
            <a:cxnLst/>
            <a:rect r="r" b="b" t="t" l="l"/>
            <a:pathLst>
              <a:path h="4923372" w="5451734">
                <a:moveTo>
                  <a:pt x="0" y="0"/>
                </a:moveTo>
                <a:lnTo>
                  <a:pt x="5451733" y="0"/>
                </a:lnTo>
                <a:lnTo>
                  <a:pt x="5451733" y="4923372"/>
                </a:lnTo>
                <a:lnTo>
                  <a:pt x="0" y="4923372"/>
                </a:lnTo>
                <a:lnTo>
                  <a:pt x="0" y="0"/>
                </a:lnTo>
                <a:close/>
              </a:path>
            </a:pathLst>
          </a:custGeom>
          <a:blipFill>
            <a:blip r:embed="rId2"/>
            <a:stretch>
              <a:fillRect l="0" t="0" r="0" b="0"/>
            </a:stretch>
          </a:blipFill>
        </p:spPr>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32992" y="1461519"/>
            <a:ext cx="12321414" cy="521210"/>
          </a:xfrm>
          <a:custGeom>
            <a:avLst/>
            <a:gdLst/>
            <a:ahLst/>
            <a:cxnLst/>
            <a:rect r="r" b="b" t="t" l="l"/>
            <a:pathLst>
              <a:path h="521210" w="12321414">
                <a:moveTo>
                  <a:pt x="0" y="0"/>
                </a:moveTo>
                <a:lnTo>
                  <a:pt x="12321414" y="0"/>
                </a:lnTo>
                <a:lnTo>
                  <a:pt x="12321414" y="521210"/>
                </a:lnTo>
                <a:lnTo>
                  <a:pt x="0" y="521210"/>
                </a:lnTo>
                <a:lnTo>
                  <a:pt x="0" y="0"/>
                </a:lnTo>
                <a:close/>
              </a:path>
            </a:pathLst>
          </a:custGeom>
          <a:blipFill>
            <a:blip r:embed="rId2"/>
            <a:stretch>
              <a:fillRect l="0" t="0" r="0" b="0"/>
            </a:stretch>
          </a:blipFill>
        </p:spPr>
      </p:sp>
      <p:sp>
        <p:nvSpPr>
          <p:cNvPr name="Freeform 3" id="3"/>
          <p:cNvSpPr/>
          <p:nvPr/>
        </p:nvSpPr>
        <p:spPr>
          <a:xfrm flipH="false" flipV="false" rot="0">
            <a:off x="732992" y="2723751"/>
            <a:ext cx="12211643" cy="430746"/>
          </a:xfrm>
          <a:custGeom>
            <a:avLst/>
            <a:gdLst/>
            <a:ahLst/>
            <a:cxnLst/>
            <a:rect r="r" b="b" t="t" l="l"/>
            <a:pathLst>
              <a:path h="430746" w="12211643">
                <a:moveTo>
                  <a:pt x="0" y="0"/>
                </a:moveTo>
                <a:lnTo>
                  <a:pt x="12211644" y="0"/>
                </a:lnTo>
                <a:lnTo>
                  <a:pt x="12211644" y="430746"/>
                </a:lnTo>
                <a:lnTo>
                  <a:pt x="0" y="430746"/>
                </a:lnTo>
                <a:lnTo>
                  <a:pt x="0" y="0"/>
                </a:lnTo>
                <a:close/>
              </a:path>
            </a:pathLst>
          </a:custGeom>
          <a:blipFill>
            <a:blip r:embed="rId3"/>
            <a:stretch>
              <a:fillRect l="0" t="0" r="0" b="0"/>
            </a:stretch>
          </a:blipFill>
        </p:spPr>
      </p:sp>
      <p:sp>
        <p:nvSpPr>
          <p:cNvPr name="Freeform 4" id="4"/>
          <p:cNvSpPr/>
          <p:nvPr/>
        </p:nvSpPr>
        <p:spPr>
          <a:xfrm flipH="false" flipV="false" rot="0">
            <a:off x="706312" y="5498100"/>
            <a:ext cx="12348094" cy="392988"/>
          </a:xfrm>
          <a:custGeom>
            <a:avLst/>
            <a:gdLst/>
            <a:ahLst/>
            <a:cxnLst/>
            <a:rect r="r" b="b" t="t" l="l"/>
            <a:pathLst>
              <a:path h="392988" w="12348094">
                <a:moveTo>
                  <a:pt x="0" y="0"/>
                </a:moveTo>
                <a:lnTo>
                  <a:pt x="12348094" y="0"/>
                </a:lnTo>
                <a:lnTo>
                  <a:pt x="12348094" y="392988"/>
                </a:lnTo>
                <a:lnTo>
                  <a:pt x="0" y="392988"/>
                </a:lnTo>
                <a:lnTo>
                  <a:pt x="0" y="0"/>
                </a:lnTo>
                <a:close/>
              </a:path>
            </a:pathLst>
          </a:custGeom>
          <a:blipFill>
            <a:blip r:embed="rId4"/>
            <a:stretch>
              <a:fillRect l="0" t="0" r="0" b="0"/>
            </a:stretch>
          </a:blipFill>
        </p:spPr>
      </p:sp>
      <p:sp>
        <p:nvSpPr>
          <p:cNvPr name="Freeform 5" id="5"/>
          <p:cNvSpPr/>
          <p:nvPr/>
        </p:nvSpPr>
        <p:spPr>
          <a:xfrm flipH="false" flipV="false" rot="0">
            <a:off x="706312" y="6634038"/>
            <a:ext cx="12169204" cy="370053"/>
          </a:xfrm>
          <a:custGeom>
            <a:avLst/>
            <a:gdLst/>
            <a:ahLst/>
            <a:cxnLst/>
            <a:rect r="r" b="b" t="t" l="l"/>
            <a:pathLst>
              <a:path h="370053" w="12169204">
                <a:moveTo>
                  <a:pt x="0" y="0"/>
                </a:moveTo>
                <a:lnTo>
                  <a:pt x="12169204" y="0"/>
                </a:lnTo>
                <a:lnTo>
                  <a:pt x="12169204" y="370053"/>
                </a:lnTo>
                <a:lnTo>
                  <a:pt x="0" y="370053"/>
                </a:lnTo>
                <a:lnTo>
                  <a:pt x="0" y="0"/>
                </a:lnTo>
                <a:close/>
              </a:path>
            </a:pathLst>
          </a:custGeom>
          <a:blipFill>
            <a:blip r:embed="rId5"/>
            <a:stretch>
              <a:fillRect l="0" t="-56626" r="0" b="-49640"/>
            </a:stretch>
          </a:blipFill>
        </p:spPr>
      </p:sp>
      <p:sp>
        <p:nvSpPr>
          <p:cNvPr name="TextBox 6" id="6"/>
          <p:cNvSpPr txBox="true"/>
          <p:nvPr/>
        </p:nvSpPr>
        <p:spPr>
          <a:xfrm rot="0">
            <a:off x="732992" y="409575"/>
            <a:ext cx="1060549" cy="61912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Agrandir Bold"/>
              </a:rPr>
              <a:t>CITY</a:t>
            </a:r>
          </a:p>
        </p:txBody>
      </p:sp>
      <p:sp>
        <p:nvSpPr>
          <p:cNvPr name="TextBox 7" id="7"/>
          <p:cNvSpPr txBox="true"/>
          <p:nvPr/>
        </p:nvSpPr>
        <p:spPr>
          <a:xfrm rot="0">
            <a:off x="706312" y="4350030"/>
            <a:ext cx="1871290" cy="61912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Agrandir Bold"/>
              </a:rPr>
              <a:t>RESORT</a:t>
            </a:r>
          </a:p>
        </p:txBody>
      </p:sp>
    </p:spTree>
  </p:cSld>
  <p:clrMapOvr>
    <a:masterClrMapping/>
  </p:clrMapOvr>
</p:sld>
</file>

<file path=ppt/slides/slide31.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18817" y="4748212"/>
            <a:ext cx="16250365" cy="885825"/>
          </a:xfrm>
          <a:prstGeom prst="rect">
            <a:avLst/>
          </a:prstGeom>
        </p:spPr>
        <p:txBody>
          <a:bodyPr anchor="t" rtlCol="false" tIns="0" lIns="0" bIns="0" rIns="0">
            <a:spAutoFit/>
          </a:bodyPr>
          <a:lstStyle/>
          <a:p>
            <a:pPr algn="ctr">
              <a:lnSpc>
                <a:spcPts val="5999"/>
              </a:lnSpc>
              <a:spcBef>
                <a:spcPct val="0"/>
              </a:spcBef>
            </a:pPr>
            <a:r>
              <a:rPr lang="en-US" sz="4999">
                <a:solidFill>
                  <a:srgbClr val="FFFFFF"/>
                </a:solidFill>
                <a:latin typeface="Agrandir Bold"/>
              </a:rPr>
              <a:t>#4 Predicting Average Daily Rate to improve sales  </a:t>
            </a:r>
          </a:p>
        </p:txBody>
      </p:sp>
    </p:spTree>
  </p:cSld>
  <p:clrMapOvr>
    <a:masterClrMapping/>
  </p:clrMapOvr>
</p:sld>
</file>

<file path=ppt/slides/slide32.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348791" y="3400597"/>
            <a:ext cx="15590418" cy="3986349"/>
          </a:xfrm>
          <a:prstGeom prst="rect">
            <a:avLst/>
          </a:prstGeom>
        </p:spPr>
        <p:txBody>
          <a:bodyPr anchor="t" rtlCol="false" tIns="0" lIns="0" bIns="0" rIns="0">
            <a:spAutoFit/>
          </a:bodyPr>
          <a:lstStyle/>
          <a:p>
            <a:pPr algn="ctr">
              <a:lnSpc>
                <a:spcPts val="7568"/>
              </a:lnSpc>
              <a:spcBef>
                <a:spcPct val="0"/>
              </a:spcBef>
            </a:pPr>
            <a:r>
              <a:rPr lang="en-US" sz="6307">
                <a:solidFill>
                  <a:srgbClr val="FFFFFF"/>
                </a:solidFill>
                <a:latin typeface="Agrandir Bold"/>
              </a:rPr>
              <a:t>1) </a:t>
            </a:r>
            <a:r>
              <a:rPr lang="en-US" sz="6307">
                <a:solidFill>
                  <a:srgbClr val="FFFFFF"/>
                </a:solidFill>
                <a:latin typeface="Agrandir Bold"/>
              </a:rPr>
              <a:t>FEATURE ENGINEERING</a:t>
            </a:r>
          </a:p>
          <a:p>
            <a:pPr algn="ctr">
              <a:lnSpc>
                <a:spcPts val="7568"/>
              </a:lnSpc>
              <a:spcBef>
                <a:spcPct val="0"/>
              </a:spcBef>
            </a:pPr>
            <a:r>
              <a:rPr lang="en-US" sz="6307">
                <a:solidFill>
                  <a:srgbClr val="FFFFFF"/>
                </a:solidFill>
                <a:latin typeface="Agrandir Bold"/>
              </a:rPr>
              <a:t>2) BUILDING THE MODEL</a:t>
            </a:r>
          </a:p>
          <a:p>
            <a:pPr algn="ctr">
              <a:lnSpc>
                <a:spcPts val="7568"/>
              </a:lnSpc>
              <a:spcBef>
                <a:spcPct val="0"/>
              </a:spcBef>
            </a:pPr>
            <a:r>
              <a:rPr lang="en-US" sz="6307">
                <a:solidFill>
                  <a:srgbClr val="FFFFFF"/>
                </a:solidFill>
                <a:latin typeface="Agrandir Bold"/>
              </a:rPr>
              <a:t>3) EVALUATING THE MODEL</a:t>
            </a:r>
          </a:p>
          <a:p>
            <a:pPr algn="ctr">
              <a:lnSpc>
                <a:spcPts val="7568"/>
              </a:lnSpc>
              <a:spcBef>
                <a:spcPct val="0"/>
              </a:spcBef>
            </a:pPr>
            <a:r>
              <a:rPr lang="en-US" sz="6307">
                <a:solidFill>
                  <a:srgbClr val="FFFFFF"/>
                </a:solidFill>
                <a:latin typeface="Agrandir Bold"/>
              </a:rPr>
              <a:t>4) OPTIMIZING MODEL PERFORMANCE</a:t>
            </a:r>
          </a:p>
        </p:txBody>
      </p:sp>
      <p:sp>
        <p:nvSpPr>
          <p:cNvPr name="TextBox 3" id="3"/>
          <p:cNvSpPr txBox="true"/>
          <p:nvPr/>
        </p:nvSpPr>
        <p:spPr>
          <a:xfrm rot="0">
            <a:off x="3042225" y="1541575"/>
            <a:ext cx="12203549" cy="619125"/>
          </a:xfrm>
          <a:prstGeom prst="rect">
            <a:avLst/>
          </a:prstGeom>
        </p:spPr>
        <p:txBody>
          <a:bodyPr anchor="t" rtlCol="false" tIns="0" lIns="0" bIns="0" rIns="0">
            <a:spAutoFit/>
          </a:bodyPr>
          <a:lstStyle/>
          <a:p>
            <a:pPr algn="ctr">
              <a:lnSpc>
                <a:spcPts val="4199"/>
              </a:lnSpc>
              <a:spcBef>
                <a:spcPct val="0"/>
              </a:spcBef>
            </a:pPr>
            <a:r>
              <a:rPr lang="en-US" sz="3499">
                <a:solidFill>
                  <a:srgbClr val="000000"/>
                </a:solidFill>
                <a:latin typeface="Agrandir Bold"/>
              </a:rPr>
              <a:t>Regression Modelling to predict the Average Daily Rate</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432322" y="671512"/>
            <a:ext cx="9869567" cy="61912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Agrandir Bold"/>
              </a:rPr>
              <a:t>What is the ADR a customer is ready to pay?</a:t>
            </a:r>
          </a:p>
        </p:txBody>
      </p:sp>
      <p:sp>
        <p:nvSpPr>
          <p:cNvPr name="TextBox 3" id="3"/>
          <p:cNvSpPr txBox="true"/>
          <p:nvPr/>
        </p:nvSpPr>
        <p:spPr>
          <a:xfrm rot="0">
            <a:off x="1432322" y="2017292"/>
            <a:ext cx="15676844" cy="7858125"/>
          </a:xfrm>
          <a:prstGeom prst="rect">
            <a:avLst/>
          </a:prstGeom>
        </p:spPr>
        <p:txBody>
          <a:bodyPr anchor="t" rtlCol="false" tIns="0" lIns="0" bIns="0" rIns="0">
            <a:spAutoFit/>
          </a:bodyPr>
          <a:lstStyle/>
          <a:p>
            <a:pPr algn="just">
              <a:lnSpc>
                <a:spcPts val="3239"/>
              </a:lnSpc>
            </a:pPr>
            <a:r>
              <a:rPr lang="en-US" sz="2699">
                <a:solidFill>
                  <a:srgbClr val="FFFFFF"/>
                </a:solidFill>
                <a:latin typeface="Agrandir Bold"/>
              </a:rPr>
              <a:t>Feature Engeneering:</a:t>
            </a:r>
          </a:p>
          <a:p>
            <a:pPr algn="just" marL="582928" indent="-291464" lvl="1">
              <a:lnSpc>
                <a:spcPts val="3239"/>
              </a:lnSpc>
              <a:buFont typeface="Arial"/>
              <a:buChar char="•"/>
            </a:pPr>
            <a:r>
              <a:rPr lang="en-US" sz="2699">
                <a:solidFill>
                  <a:srgbClr val="FFFFFF"/>
                </a:solidFill>
                <a:latin typeface="Agrandir Bold"/>
              </a:rPr>
              <a:t>Selected a set of 13 features which was correlating linearly.</a:t>
            </a:r>
          </a:p>
          <a:p>
            <a:pPr algn="just">
              <a:lnSpc>
                <a:spcPts val="3239"/>
              </a:lnSpc>
            </a:pPr>
          </a:p>
          <a:p>
            <a:pPr algn="just" marL="582928" indent="-291464" lvl="1">
              <a:lnSpc>
                <a:spcPts val="3239"/>
              </a:lnSpc>
              <a:buFont typeface="Arial"/>
              <a:buChar char="•"/>
            </a:pPr>
            <a:r>
              <a:rPr lang="en-US" sz="2699">
                <a:solidFill>
                  <a:srgbClr val="FFFFFF"/>
                </a:solidFill>
                <a:latin typeface="Agrandir Bold"/>
              </a:rPr>
              <a:t>Performed basic information search found out that these 13 input variables would effect the predicting Average Daily Rate (ADR) of the product.</a:t>
            </a:r>
          </a:p>
          <a:p>
            <a:pPr algn="just">
              <a:lnSpc>
                <a:spcPts val="3239"/>
              </a:lnSpc>
            </a:pPr>
          </a:p>
          <a:p>
            <a:pPr algn="just" marL="582928" indent="-291464" lvl="1">
              <a:lnSpc>
                <a:spcPts val="3239"/>
              </a:lnSpc>
              <a:buFont typeface="Arial"/>
              <a:buChar char="•"/>
            </a:pPr>
            <a:r>
              <a:rPr lang="en-US" sz="2699">
                <a:solidFill>
                  <a:srgbClr val="FFFFFF"/>
                </a:solidFill>
                <a:latin typeface="Agrandir Bold"/>
              </a:rPr>
              <a:t>Correlation and Impact: The features selected for predicting ADR were determined based on a thorough correlation analysis, ensuring that each feature has a statistically significant relationship with the room rates, and therefore, directly impacts revenue optimization strategies.</a:t>
            </a:r>
          </a:p>
          <a:p>
            <a:pPr algn="just">
              <a:lnSpc>
                <a:spcPts val="3239"/>
              </a:lnSpc>
            </a:pPr>
          </a:p>
          <a:p>
            <a:pPr algn="just" marL="582928" indent="-291464" lvl="1">
              <a:lnSpc>
                <a:spcPts val="3239"/>
              </a:lnSpc>
              <a:buFont typeface="Arial"/>
              <a:buChar char="•"/>
            </a:pPr>
            <a:r>
              <a:rPr lang="en-US" sz="2699">
                <a:solidFill>
                  <a:srgbClr val="FFFFFF"/>
                </a:solidFill>
                <a:latin typeface="Agrandir Bold"/>
              </a:rPr>
              <a:t>Comprehensive Coverage: The chosen features provide a comprehensive view of booking dynamics, including room types, guest composition, booking timeframes, and special requests, reflecting both customer preferences and operational factors that influence pricing.</a:t>
            </a:r>
          </a:p>
          <a:p>
            <a:pPr algn="just">
              <a:lnSpc>
                <a:spcPts val="3239"/>
              </a:lnSpc>
            </a:pPr>
          </a:p>
          <a:p>
            <a:pPr algn="just" marL="582928" indent="-291464" lvl="1">
              <a:lnSpc>
                <a:spcPts val="3239"/>
              </a:lnSpc>
              <a:buFont typeface="Arial"/>
              <a:buChar char="•"/>
            </a:pPr>
            <a:r>
              <a:rPr lang="en-US" sz="2699">
                <a:solidFill>
                  <a:srgbClr val="FFFFFF"/>
                </a:solidFill>
                <a:latin typeface="Agrandir Bold"/>
              </a:rPr>
              <a:t>Temporal Insights: Features such as arrival_date_year and arrival_date_month capture seasonal trends and yearly market changes, offering valuable insights for adjusting pricing strategies in response to demand fluctuations over time.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97389" y="270452"/>
            <a:ext cx="17893222" cy="9746095"/>
          </a:xfrm>
          <a:custGeom>
            <a:avLst/>
            <a:gdLst/>
            <a:ahLst/>
            <a:cxnLst/>
            <a:rect r="r" b="b" t="t" l="l"/>
            <a:pathLst>
              <a:path h="9746095" w="17893222">
                <a:moveTo>
                  <a:pt x="0" y="0"/>
                </a:moveTo>
                <a:lnTo>
                  <a:pt x="17893222" y="0"/>
                </a:lnTo>
                <a:lnTo>
                  <a:pt x="17893222" y="9746096"/>
                </a:lnTo>
                <a:lnTo>
                  <a:pt x="0" y="9746096"/>
                </a:lnTo>
                <a:lnTo>
                  <a:pt x="0" y="0"/>
                </a:lnTo>
                <a:close/>
              </a:path>
            </a:pathLst>
          </a:custGeom>
          <a:blipFill>
            <a:blip r:embed="rId2"/>
            <a:stretch>
              <a:fillRect l="0" t="0" r="0" b="0"/>
            </a:stretch>
          </a:blipFill>
        </p:spPr>
      </p:sp>
    </p:spTree>
  </p:cSld>
  <p:clrMapOvr>
    <a:masterClrMapping/>
  </p:clrMapOvr>
  <p:transition spd="fast">
    <p:push dir="l"/>
  </p:transition>
</p:sld>
</file>

<file path=ppt/slides/slide35.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25380" y="365792"/>
            <a:ext cx="17615907" cy="8201025"/>
          </a:xfrm>
          <a:prstGeom prst="rect">
            <a:avLst/>
          </a:prstGeom>
        </p:spPr>
        <p:txBody>
          <a:bodyPr anchor="t" rtlCol="false" tIns="0" lIns="0" bIns="0" rIns="0">
            <a:spAutoFit/>
          </a:bodyPr>
          <a:lstStyle/>
          <a:p>
            <a:pPr marL="1050649" indent="-525324" lvl="1">
              <a:lnSpc>
                <a:spcPts val="5839"/>
              </a:lnSpc>
              <a:buFont typeface="Arial"/>
              <a:buChar char="•"/>
            </a:pPr>
            <a:r>
              <a:rPr lang="en-US" sz="4866">
                <a:solidFill>
                  <a:srgbClr val="FFFFFF"/>
                </a:solidFill>
                <a:latin typeface="Agrandir Bold"/>
              </a:rPr>
              <a:t>Encoding the Data</a:t>
            </a:r>
          </a:p>
          <a:p>
            <a:pPr>
              <a:lnSpc>
                <a:spcPts val="5839"/>
              </a:lnSpc>
            </a:pPr>
          </a:p>
          <a:p>
            <a:pPr marL="1050649" indent="-525324" lvl="1">
              <a:lnSpc>
                <a:spcPts val="5839"/>
              </a:lnSpc>
              <a:buFont typeface="Arial"/>
              <a:buChar char="•"/>
            </a:pPr>
            <a:r>
              <a:rPr lang="en-US" sz="4866">
                <a:solidFill>
                  <a:srgbClr val="FFFFFF"/>
                </a:solidFill>
                <a:latin typeface="Agrandir"/>
              </a:rPr>
              <a:t>In this step, we transformed categorical data into a numerical format using Label Encoding, assigning a unique integer to each category within the features, which is necessary for the machine learning algorithms to process the input data effectively. </a:t>
            </a:r>
          </a:p>
          <a:p>
            <a:pPr>
              <a:lnSpc>
                <a:spcPts val="5839"/>
              </a:lnSpc>
            </a:pPr>
          </a:p>
          <a:p>
            <a:pPr marL="1050649" indent="-525324" lvl="1">
              <a:lnSpc>
                <a:spcPts val="5839"/>
              </a:lnSpc>
              <a:buFont typeface="Arial"/>
              <a:buChar char="•"/>
            </a:pPr>
            <a:r>
              <a:rPr lang="en-US" sz="4866">
                <a:solidFill>
                  <a:srgbClr val="FFFFFF"/>
                </a:solidFill>
                <a:latin typeface="Agrandir"/>
              </a:rPr>
              <a:t>This encoding method maintains the categorical nature of the data while preparing it for the correlation analysis and subsequent modeling.</a:t>
            </a:r>
          </a:p>
        </p:txBody>
      </p:sp>
    </p:spTree>
  </p:cSld>
  <p:clrMapOvr>
    <a:masterClrMapping/>
  </p:clrMapOvr>
  <p:transition spd="fast">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9411" y="274971"/>
            <a:ext cx="15049177" cy="9737058"/>
          </a:xfrm>
          <a:custGeom>
            <a:avLst/>
            <a:gdLst/>
            <a:ahLst/>
            <a:cxnLst/>
            <a:rect r="r" b="b" t="t" l="l"/>
            <a:pathLst>
              <a:path h="9737058" w="15049177">
                <a:moveTo>
                  <a:pt x="0" y="0"/>
                </a:moveTo>
                <a:lnTo>
                  <a:pt x="15049178" y="0"/>
                </a:lnTo>
                <a:lnTo>
                  <a:pt x="15049178" y="9737058"/>
                </a:lnTo>
                <a:lnTo>
                  <a:pt x="0" y="9737058"/>
                </a:lnTo>
                <a:lnTo>
                  <a:pt x="0" y="0"/>
                </a:lnTo>
                <a:close/>
              </a:path>
            </a:pathLst>
          </a:custGeom>
          <a:blipFill>
            <a:blip r:embed="rId2"/>
            <a:stretch>
              <a:fillRect l="0" t="0" r="0" b="0"/>
            </a:stretch>
          </a:blipFill>
        </p:spPr>
      </p:sp>
    </p:spTree>
  </p:cSld>
  <p:clrMapOvr>
    <a:masterClrMapping/>
  </p:clrMapOvr>
  <p:transition spd="slow">
    <p:cover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91296" y="254147"/>
            <a:ext cx="5836898" cy="4408074"/>
          </a:xfrm>
          <a:custGeom>
            <a:avLst/>
            <a:gdLst/>
            <a:ahLst/>
            <a:cxnLst/>
            <a:rect r="r" b="b" t="t" l="l"/>
            <a:pathLst>
              <a:path h="4408074" w="5836898">
                <a:moveTo>
                  <a:pt x="0" y="0"/>
                </a:moveTo>
                <a:lnTo>
                  <a:pt x="5836897" y="0"/>
                </a:lnTo>
                <a:lnTo>
                  <a:pt x="5836897" y="4408074"/>
                </a:lnTo>
                <a:lnTo>
                  <a:pt x="0" y="4408074"/>
                </a:lnTo>
                <a:lnTo>
                  <a:pt x="0" y="0"/>
                </a:lnTo>
                <a:close/>
              </a:path>
            </a:pathLst>
          </a:custGeom>
          <a:blipFill>
            <a:blip r:embed="rId2"/>
            <a:stretch>
              <a:fillRect l="0" t="0" r="0" b="0"/>
            </a:stretch>
          </a:blipFill>
        </p:spPr>
      </p:sp>
      <p:sp>
        <p:nvSpPr>
          <p:cNvPr name="Freeform 3" id="3"/>
          <p:cNvSpPr/>
          <p:nvPr/>
        </p:nvSpPr>
        <p:spPr>
          <a:xfrm flipH="false" flipV="false" rot="0">
            <a:off x="12697359" y="111212"/>
            <a:ext cx="5421578" cy="5032288"/>
          </a:xfrm>
          <a:custGeom>
            <a:avLst/>
            <a:gdLst/>
            <a:ahLst/>
            <a:cxnLst/>
            <a:rect r="r" b="b" t="t" l="l"/>
            <a:pathLst>
              <a:path h="5032288" w="5421578">
                <a:moveTo>
                  <a:pt x="0" y="0"/>
                </a:moveTo>
                <a:lnTo>
                  <a:pt x="5421578" y="0"/>
                </a:lnTo>
                <a:lnTo>
                  <a:pt x="5421578" y="5032288"/>
                </a:lnTo>
                <a:lnTo>
                  <a:pt x="0" y="5032288"/>
                </a:lnTo>
                <a:lnTo>
                  <a:pt x="0" y="0"/>
                </a:lnTo>
                <a:close/>
              </a:path>
            </a:pathLst>
          </a:custGeom>
          <a:blipFill>
            <a:blip r:embed="rId3"/>
            <a:stretch>
              <a:fillRect l="0" t="0" r="0" b="0"/>
            </a:stretch>
          </a:blipFill>
        </p:spPr>
      </p:sp>
      <p:sp>
        <p:nvSpPr>
          <p:cNvPr name="Freeform 4" id="4"/>
          <p:cNvSpPr/>
          <p:nvPr/>
        </p:nvSpPr>
        <p:spPr>
          <a:xfrm flipH="false" flipV="false" rot="0">
            <a:off x="5917338" y="4662221"/>
            <a:ext cx="6780021" cy="5528512"/>
          </a:xfrm>
          <a:custGeom>
            <a:avLst/>
            <a:gdLst/>
            <a:ahLst/>
            <a:cxnLst/>
            <a:rect r="r" b="b" t="t" l="l"/>
            <a:pathLst>
              <a:path h="5528512" w="6780021">
                <a:moveTo>
                  <a:pt x="0" y="0"/>
                </a:moveTo>
                <a:lnTo>
                  <a:pt x="6780021" y="0"/>
                </a:lnTo>
                <a:lnTo>
                  <a:pt x="6780021" y="5528511"/>
                </a:lnTo>
                <a:lnTo>
                  <a:pt x="0" y="5528511"/>
                </a:lnTo>
                <a:lnTo>
                  <a:pt x="0" y="0"/>
                </a:lnTo>
                <a:close/>
              </a:path>
            </a:pathLst>
          </a:custGeom>
          <a:blipFill>
            <a:blip r:embed="rId4"/>
            <a:stretch>
              <a:fillRect l="0" t="0" r="0" b="0"/>
            </a:stretch>
          </a:blipFill>
        </p:spPr>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34397" y="1749996"/>
            <a:ext cx="8517322" cy="6787008"/>
          </a:xfrm>
          <a:custGeom>
            <a:avLst/>
            <a:gdLst/>
            <a:ahLst/>
            <a:cxnLst/>
            <a:rect r="r" b="b" t="t" l="l"/>
            <a:pathLst>
              <a:path h="6787008" w="8517322">
                <a:moveTo>
                  <a:pt x="0" y="0"/>
                </a:moveTo>
                <a:lnTo>
                  <a:pt x="8517322" y="0"/>
                </a:lnTo>
                <a:lnTo>
                  <a:pt x="8517322" y="6787008"/>
                </a:lnTo>
                <a:lnTo>
                  <a:pt x="0" y="6787008"/>
                </a:lnTo>
                <a:lnTo>
                  <a:pt x="0" y="0"/>
                </a:lnTo>
                <a:close/>
              </a:path>
            </a:pathLst>
          </a:custGeom>
          <a:blipFill>
            <a:blip r:embed="rId2"/>
            <a:stretch>
              <a:fillRect l="0" t="0" r="0" b="0"/>
            </a:stretch>
          </a:blipFill>
        </p:spPr>
      </p:sp>
      <p:sp>
        <p:nvSpPr>
          <p:cNvPr name="Freeform 3" id="3"/>
          <p:cNvSpPr/>
          <p:nvPr/>
        </p:nvSpPr>
        <p:spPr>
          <a:xfrm flipH="false" flipV="false" rot="0">
            <a:off x="10144981" y="1644696"/>
            <a:ext cx="7865422" cy="6997608"/>
          </a:xfrm>
          <a:custGeom>
            <a:avLst/>
            <a:gdLst/>
            <a:ahLst/>
            <a:cxnLst/>
            <a:rect r="r" b="b" t="t" l="l"/>
            <a:pathLst>
              <a:path h="6997608" w="7865422">
                <a:moveTo>
                  <a:pt x="0" y="0"/>
                </a:moveTo>
                <a:lnTo>
                  <a:pt x="7865422" y="0"/>
                </a:lnTo>
                <a:lnTo>
                  <a:pt x="7865422" y="6997608"/>
                </a:lnTo>
                <a:lnTo>
                  <a:pt x="0" y="6997608"/>
                </a:lnTo>
                <a:lnTo>
                  <a:pt x="0" y="0"/>
                </a:lnTo>
                <a:close/>
              </a:path>
            </a:pathLst>
          </a:custGeom>
          <a:blipFill>
            <a:blip r:embed="rId3"/>
            <a:stretch>
              <a:fillRect l="0" t="0" r="0" b="0"/>
            </a:stretch>
          </a:blipFill>
        </p:spPr>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09950" y="2063751"/>
            <a:ext cx="16468101" cy="6159497"/>
          </a:xfrm>
          <a:custGeom>
            <a:avLst/>
            <a:gdLst/>
            <a:ahLst/>
            <a:cxnLst/>
            <a:rect r="r" b="b" t="t" l="l"/>
            <a:pathLst>
              <a:path h="6159497" w="16468101">
                <a:moveTo>
                  <a:pt x="0" y="0"/>
                </a:moveTo>
                <a:lnTo>
                  <a:pt x="16468100" y="0"/>
                </a:lnTo>
                <a:lnTo>
                  <a:pt x="16468100" y="6159498"/>
                </a:lnTo>
                <a:lnTo>
                  <a:pt x="0" y="6159498"/>
                </a:lnTo>
                <a:lnTo>
                  <a:pt x="0" y="0"/>
                </a:lnTo>
                <a:close/>
              </a:path>
            </a:pathLst>
          </a:custGeom>
          <a:blipFill>
            <a:blip r:embed="rId2"/>
            <a:stretch>
              <a:fillRect l="0" t="0" r="0" b="0"/>
            </a:stretch>
          </a:blipFill>
        </p:spPr>
      </p:sp>
      <p:sp>
        <p:nvSpPr>
          <p:cNvPr name="TextBox 3" id="3"/>
          <p:cNvSpPr txBox="true"/>
          <p:nvPr/>
        </p:nvSpPr>
        <p:spPr>
          <a:xfrm rot="0">
            <a:off x="1126612" y="671512"/>
            <a:ext cx="4113371" cy="1143000"/>
          </a:xfrm>
          <a:prstGeom prst="rect">
            <a:avLst/>
          </a:prstGeom>
        </p:spPr>
        <p:txBody>
          <a:bodyPr anchor="t" rtlCol="false" tIns="0" lIns="0" bIns="0" rIns="0">
            <a:spAutoFit/>
          </a:bodyPr>
          <a:lstStyle/>
          <a:p>
            <a:pPr algn="ctr">
              <a:lnSpc>
                <a:spcPts val="4199"/>
              </a:lnSpc>
            </a:pPr>
            <a:r>
              <a:rPr lang="en-US" sz="3499">
                <a:solidFill>
                  <a:srgbClr val="FFFFFF"/>
                </a:solidFill>
                <a:latin typeface="Agrandir Bold"/>
              </a:rPr>
              <a:t>Choosing the Best </a:t>
            </a:r>
          </a:p>
          <a:p>
            <a:pPr algn="ctr">
              <a:lnSpc>
                <a:spcPts val="4199"/>
              </a:lnSpc>
              <a:spcBef>
                <a:spcPct val="0"/>
              </a:spcBef>
            </a:pPr>
            <a:r>
              <a:rPr lang="en-US" sz="3499">
                <a:solidFill>
                  <a:srgbClr val="FFFFFF"/>
                </a:solidFill>
                <a:latin typeface="Agrandir Bold"/>
              </a:rPr>
              <a:t>Model</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26316" y="1791414"/>
            <a:ext cx="15835368" cy="7466886"/>
            <a:chOff x="0" y="0"/>
            <a:chExt cx="4170632" cy="1966587"/>
          </a:xfrm>
        </p:grpSpPr>
        <p:sp>
          <p:nvSpPr>
            <p:cNvPr name="Freeform 3" id="3"/>
            <p:cNvSpPr/>
            <p:nvPr/>
          </p:nvSpPr>
          <p:spPr>
            <a:xfrm flipH="false" flipV="false" rot="0">
              <a:off x="0" y="0"/>
              <a:ext cx="4170632" cy="1966587"/>
            </a:xfrm>
            <a:custGeom>
              <a:avLst/>
              <a:gdLst/>
              <a:ahLst/>
              <a:cxnLst/>
              <a:rect r="r" b="b" t="t" l="l"/>
              <a:pathLst>
                <a:path h="1966587" w="4170632">
                  <a:moveTo>
                    <a:pt x="0" y="0"/>
                  </a:moveTo>
                  <a:lnTo>
                    <a:pt x="4170632" y="0"/>
                  </a:lnTo>
                  <a:lnTo>
                    <a:pt x="4170632" y="1966587"/>
                  </a:lnTo>
                  <a:lnTo>
                    <a:pt x="0" y="1966587"/>
                  </a:ln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76200"/>
              <a:ext cx="4170632" cy="2042787"/>
            </a:xfrm>
            <a:prstGeom prst="rect">
              <a:avLst/>
            </a:prstGeom>
          </p:spPr>
          <p:txBody>
            <a:bodyPr anchor="ctr" rtlCol="false" tIns="50800" lIns="50800" bIns="50800" rIns="50800"/>
            <a:lstStyle/>
            <a:p>
              <a:pPr algn="ctr">
                <a:lnSpc>
                  <a:spcPts val="2879"/>
                </a:lnSpc>
              </a:pPr>
            </a:p>
          </p:txBody>
        </p:sp>
      </p:grpSp>
      <p:sp>
        <p:nvSpPr>
          <p:cNvPr name="TextBox 5" id="5"/>
          <p:cNvSpPr txBox="true"/>
          <p:nvPr/>
        </p:nvSpPr>
        <p:spPr>
          <a:xfrm rot="0">
            <a:off x="6344841" y="904875"/>
            <a:ext cx="5598319" cy="762000"/>
          </a:xfrm>
          <a:prstGeom prst="rect">
            <a:avLst/>
          </a:prstGeom>
        </p:spPr>
        <p:txBody>
          <a:bodyPr anchor="t" rtlCol="false" tIns="0" lIns="0" bIns="0" rIns="0">
            <a:spAutoFit/>
          </a:bodyPr>
          <a:lstStyle/>
          <a:p>
            <a:pPr algn="ctr">
              <a:lnSpc>
                <a:spcPts val="5039"/>
              </a:lnSpc>
              <a:spcBef>
                <a:spcPct val="0"/>
              </a:spcBef>
            </a:pPr>
            <a:r>
              <a:rPr lang="en-US" sz="4199">
                <a:solidFill>
                  <a:srgbClr val="FFFFFF"/>
                </a:solidFill>
                <a:latin typeface="Agrandir Bold"/>
              </a:rPr>
              <a:t>OUR PYDATA STACK</a:t>
            </a:r>
          </a:p>
        </p:txBody>
      </p:sp>
      <p:sp>
        <p:nvSpPr>
          <p:cNvPr name="TextBox 6" id="6"/>
          <p:cNvSpPr txBox="true"/>
          <p:nvPr/>
        </p:nvSpPr>
        <p:spPr>
          <a:xfrm rot="0">
            <a:off x="1418597" y="2286357"/>
            <a:ext cx="15450807" cy="6381750"/>
          </a:xfrm>
          <a:prstGeom prst="rect">
            <a:avLst/>
          </a:prstGeom>
        </p:spPr>
        <p:txBody>
          <a:bodyPr anchor="t" rtlCol="false" tIns="0" lIns="0" bIns="0" rIns="0">
            <a:spAutoFit/>
          </a:bodyPr>
          <a:lstStyle/>
          <a:p>
            <a:pPr algn="ctr">
              <a:lnSpc>
                <a:spcPts val="4199"/>
              </a:lnSpc>
            </a:pPr>
            <a:r>
              <a:rPr lang="en-US" sz="3499">
                <a:solidFill>
                  <a:srgbClr val="FFFFFF"/>
                </a:solidFill>
                <a:latin typeface="Agrandir Bold"/>
              </a:rPr>
              <a:t>NUMPY</a:t>
            </a:r>
          </a:p>
          <a:p>
            <a:pPr algn="ctr">
              <a:lnSpc>
                <a:spcPts val="4199"/>
              </a:lnSpc>
            </a:pPr>
          </a:p>
          <a:p>
            <a:pPr algn="ctr">
              <a:lnSpc>
                <a:spcPts val="4199"/>
              </a:lnSpc>
            </a:pPr>
            <a:r>
              <a:rPr lang="en-US" sz="3499">
                <a:solidFill>
                  <a:srgbClr val="FFFFFF"/>
                </a:solidFill>
                <a:latin typeface="Agrandir Bold"/>
              </a:rPr>
              <a:t>PANDAS</a:t>
            </a:r>
          </a:p>
          <a:p>
            <a:pPr algn="ctr">
              <a:lnSpc>
                <a:spcPts val="4199"/>
              </a:lnSpc>
            </a:pPr>
          </a:p>
          <a:p>
            <a:pPr algn="ctr">
              <a:lnSpc>
                <a:spcPts val="4199"/>
              </a:lnSpc>
            </a:pPr>
            <a:r>
              <a:rPr lang="en-US" sz="3499">
                <a:solidFill>
                  <a:srgbClr val="FFFFFF"/>
                </a:solidFill>
                <a:latin typeface="Agrandir Bold"/>
              </a:rPr>
              <a:t>MATPLOTLIB</a:t>
            </a:r>
          </a:p>
          <a:p>
            <a:pPr algn="ctr">
              <a:lnSpc>
                <a:spcPts val="4199"/>
              </a:lnSpc>
            </a:pPr>
          </a:p>
          <a:p>
            <a:pPr algn="ctr">
              <a:lnSpc>
                <a:spcPts val="4199"/>
              </a:lnSpc>
            </a:pPr>
            <a:r>
              <a:rPr lang="en-US" sz="3499">
                <a:solidFill>
                  <a:srgbClr val="FFFFFF"/>
                </a:solidFill>
                <a:latin typeface="Agrandir Bold"/>
              </a:rPr>
              <a:t>SEABORN</a:t>
            </a:r>
          </a:p>
          <a:p>
            <a:pPr algn="ctr">
              <a:lnSpc>
                <a:spcPts val="4199"/>
              </a:lnSpc>
            </a:pPr>
          </a:p>
          <a:p>
            <a:pPr algn="ctr">
              <a:lnSpc>
                <a:spcPts val="4199"/>
              </a:lnSpc>
            </a:pPr>
            <a:r>
              <a:rPr lang="en-US" sz="3499">
                <a:solidFill>
                  <a:srgbClr val="FFFFFF"/>
                </a:solidFill>
                <a:latin typeface="Agrandir Bold"/>
              </a:rPr>
              <a:t>PLOTLY</a:t>
            </a:r>
          </a:p>
          <a:p>
            <a:pPr algn="ctr">
              <a:lnSpc>
                <a:spcPts val="4199"/>
              </a:lnSpc>
            </a:pPr>
          </a:p>
          <a:p>
            <a:pPr algn="ctr">
              <a:lnSpc>
                <a:spcPts val="4199"/>
              </a:lnSpc>
            </a:pPr>
            <a:r>
              <a:rPr lang="en-US" sz="3499">
                <a:solidFill>
                  <a:srgbClr val="FFFFFF"/>
                </a:solidFill>
                <a:latin typeface="Agrandir Bold"/>
              </a:rPr>
              <a:t>SCIKIT LEARN</a:t>
            </a:r>
          </a:p>
          <a:p>
            <a:pPr algn="ctr">
              <a:lnSpc>
                <a:spcPts val="4199"/>
              </a:lnSpc>
              <a:spcBef>
                <a:spcPct val="0"/>
              </a:spcBef>
            </a:pPr>
          </a:p>
        </p:txBody>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08388" y="424425"/>
            <a:ext cx="9632752" cy="1143000"/>
          </a:xfrm>
          <a:prstGeom prst="rect">
            <a:avLst/>
          </a:prstGeom>
        </p:spPr>
        <p:txBody>
          <a:bodyPr anchor="t" rtlCol="false" tIns="0" lIns="0" bIns="0" rIns="0">
            <a:spAutoFit/>
          </a:bodyPr>
          <a:lstStyle/>
          <a:p>
            <a:pPr algn="ctr">
              <a:lnSpc>
                <a:spcPts val="4199"/>
              </a:lnSpc>
            </a:pPr>
            <a:r>
              <a:rPr lang="en-US" sz="3499">
                <a:solidFill>
                  <a:srgbClr val="FFFFFF"/>
                </a:solidFill>
                <a:latin typeface="Agrandir Bold"/>
              </a:rPr>
              <a:t>hyperparameter tuning with GridSearchCV</a:t>
            </a:r>
          </a:p>
          <a:p>
            <a:pPr algn="ctr">
              <a:lnSpc>
                <a:spcPts val="4199"/>
              </a:lnSpc>
              <a:spcBef>
                <a:spcPct val="0"/>
              </a:spcBef>
            </a:pPr>
          </a:p>
        </p:txBody>
      </p:sp>
      <p:sp>
        <p:nvSpPr>
          <p:cNvPr name="TextBox 3" id="3"/>
          <p:cNvSpPr txBox="true"/>
          <p:nvPr/>
        </p:nvSpPr>
        <p:spPr>
          <a:xfrm rot="0">
            <a:off x="345727" y="1104484"/>
            <a:ext cx="17942273" cy="4039016"/>
          </a:xfrm>
          <a:prstGeom prst="rect">
            <a:avLst/>
          </a:prstGeom>
        </p:spPr>
        <p:txBody>
          <a:bodyPr anchor="t" rtlCol="false" tIns="0" lIns="0" bIns="0" rIns="0">
            <a:spAutoFit/>
          </a:bodyPr>
          <a:lstStyle/>
          <a:p>
            <a:pPr algn="just">
              <a:lnSpc>
                <a:spcPts val="3503"/>
              </a:lnSpc>
            </a:pPr>
            <a:r>
              <a:rPr lang="en-US" sz="2919">
                <a:solidFill>
                  <a:srgbClr val="FFFFFF"/>
                </a:solidFill>
                <a:latin typeface="Agrandir Bold"/>
              </a:rPr>
              <a:t>Executed a comprehensive grid search cross-validation with 81 unique combinations across 3 folds, totaling 243 fits to identify the optimal model settings.</a:t>
            </a:r>
          </a:p>
          <a:p>
            <a:pPr algn="just">
              <a:lnSpc>
                <a:spcPts val="3503"/>
              </a:lnSpc>
            </a:pPr>
          </a:p>
          <a:p>
            <a:pPr algn="just">
              <a:lnSpc>
                <a:spcPts val="3503"/>
              </a:lnSpc>
            </a:pPr>
            <a:r>
              <a:rPr lang="en-US" sz="2919">
                <a:solidFill>
                  <a:srgbClr val="FFFFFF"/>
                </a:solidFill>
                <a:latin typeface="Agrandir Semi-Bold"/>
              </a:rPr>
              <a:t>Optimal Model Parameters Identified:</a:t>
            </a:r>
          </a:p>
          <a:p>
            <a:pPr algn="just" marL="630312" indent="-315156" lvl="1">
              <a:lnSpc>
                <a:spcPts val="3503"/>
              </a:lnSpc>
              <a:buFont typeface="Arial"/>
              <a:buChar char="•"/>
            </a:pPr>
            <a:r>
              <a:rPr lang="en-US" sz="2919">
                <a:solidFill>
                  <a:srgbClr val="FFFFFF"/>
                </a:solidFill>
                <a:latin typeface="Agrandir Bold"/>
              </a:rPr>
              <a:t>Learning Rate: 0.2</a:t>
            </a:r>
          </a:p>
          <a:p>
            <a:pPr algn="just" marL="630312" indent="-315156" lvl="1">
              <a:lnSpc>
                <a:spcPts val="3503"/>
              </a:lnSpc>
              <a:buFont typeface="Arial"/>
              <a:buChar char="•"/>
            </a:pPr>
            <a:r>
              <a:rPr lang="en-US" sz="2919">
                <a:solidFill>
                  <a:srgbClr val="FFFFFF"/>
                </a:solidFill>
                <a:latin typeface="Agrandir Bold"/>
              </a:rPr>
              <a:t>Max Depth: 7</a:t>
            </a:r>
          </a:p>
          <a:p>
            <a:pPr algn="just" marL="630312" indent="-315156" lvl="1">
              <a:lnSpc>
                <a:spcPts val="3503"/>
              </a:lnSpc>
              <a:buFont typeface="Arial"/>
              <a:buChar char="•"/>
            </a:pPr>
            <a:r>
              <a:rPr lang="en-US" sz="2919">
                <a:solidFill>
                  <a:srgbClr val="FFFFFF"/>
                </a:solidFill>
                <a:latin typeface="Agrandir Bold"/>
              </a:rPr>
              <a:t>Number of Estimators: 200</a:t>
            </a:r>
          </a:p>
          <a:p>
            <a:pPr algn="just" marL="630312" indent="-315156" lvl="1">
              <a:lnSpc>
                <a:spcPts val="3503"/>
              </a:lnSpc>
              <a:buFont typeface="Arial"/>
              <a:buChar char="•"/>
            </a:pPr>
            <a:r>
              <a:rPr lang="en-US" sz="2919">
                <a:solidFill>
                  <a:srgbClr val="FFFFFF"/>
                </a:solidFill>
                <a:latin typeface="Agrandir Bold"/>
              </a:rPr>
              <a:t>Subsample: 0.9</a:t>
            </a:r>
          </a:p>
          <a:p>
            <a:pPr algn="just">
              <a:lnSpc>
                <a:spcPts val="3503"/>
              </a:lnSpc>
              <a:spcBef>
                <a:spcPct val="0"/>
              </a:spcBef>
            </a:pPr>
          </a:p>
        </p:txBody>
      </p:sp>
      <p:sp>
        <p:nvSpPr>
          <p:cNvPr name="TextBox 4" id="4"/>
          <p:cNvSpPr txBox="true"/>
          <p:nvPr/>
        </p:nvSpPr>
        <p:spPr>
          <a:xfrm rot="0">
            <a:off x="514350" y="5905740"/>
            <a:ext cx="17259300" cy="3152775"/>
          </a:xfrm>
          <a:prstGeom prst="rect">
            <a:avLst/>
          </a:prstGeom>
        </p:spPr>
        <p:txBody>
          <a:bodyPr anchor="t" rtlCol="false" tIns="0" lIns="0" bIns="0" rIns="0">
            <a:spAutoFit/>
          </a:bodyPr>
          <a:lstStyle/>
          <a:p>
            <a:pPr algn="just">
              <a:lnSpc>
                <a:spcPts val="3503"/>
              </a:lnSpc>
              <a:spcBef>
                <a:spcPct val="0"/>
              </a:spcBef>
            </a:pPr>
            <a:r>
              <a:rPr lang="en-US" sz="2919">
                <a:solidFill>
                  <a:srgbClr val="FFFFFF"/>
                </a:solidFill>
                <a:latin typeface="Agrandir Bold"/>
              </a:rPr>
              <a:t>Next we performed some Cr</a:t>
            </a:r>
            <a:r>
              <a:rPr lang="en-US" sz="2919">
                <a:solidFill>
                  <a:srgbClr val="FFFFFF"/>
                </a:solidFill>
                <a:latin typeface="Agrandir Bold"/>
              </a:rPr>
              <a:t>oss-Validation with the best parameters from the grid search to perform cross-validation.</a:t>
            </a:r>
          </a:p>
          <a:p>
            <a:pPr algn="just">
              <a:lnSpc>
                <a:spcPts val="3503"/>
              </a:lnSpc>
              <a:spcBef>
                <a:spcPct val="0"/>
              </a:spcBef>
            </a:pPr>
          </a:p>
          <a:p>
            <a:pPr algn="just">
              <a:lnSpc>
                <a:spcPts val="3503"/>
              </a:lnSpc>
              <a:spcBef>
                <a:spcPct val="0"/>
              </a:spcBef>
            </a:pPr>
          </a:p>
          <a:p>
            <a:pPr algn="just">
              <a:lnSpc>
                <a:spcPts val="3503"/>
              </a:lnSpc>
              <a:spcBef>
                <a:spcPct val="0"/>
              </a:spcBef>
            </a:pPr>
            <a:r>
              <a:rPr lang="en-US" sz="2919">
                <a:solidFill>
                  <a:srgbClr val="FFFFFF"/>
                </a:solidFill>
                <a:latin typeface="Agrandir Bold"/>
              </a:rPr>
              <a:t>Cross-Validation Scores: [0.52737422 0.61701214 0.18137931 0.43330826 0.40936078] </a:t>
            </a:r>
          </a:p>
          <a:p>
            <a:pPr algn="just">
              <a:lnSpc>
                <a:spcPts val="3503"/>
              </a:lnSpc>
              <a:spcBef>
                <a:spcPct val="0"/>
              </a:spcBef>
            </a:pPr>
            <a:r>
              <a:rPr lang="en-US" sz="2919">
                <a:solidFill>
                  <a:srgbClr val="FFFFFF"/>
                </a:solidFill>
                <a:latin typeface="Agrandir Bold"/>
              </a:rPr>
              <a:t>Mean R-squared: 0.4336869425512229 </a:t>
            </a:r>
          </a:p>
          <a:p>
            <a:pPr algn="just">
              <a:lnSpc>
                <a:spcPts val="3503"/>
              </a:lnSpc>
              <a:spcBef>
                <a:spcPct val="0"/>
              </a:spcBef>
            </a:pPr>
            <a:r>
              <a:rPr lang="en-US" sz="2919">
                <a:solidFill>
                  <a:srgbClr val="FFFFFF"/>
                </a:solidFill>
                <a:latin typeface="Agrandir Bold"/>
              </a:rPr>
              <a:t>Standard Deviation: 0.14603868246303464</a:t>
            </a:r>
          </a:p>
        </p:txBody>
      </p:sp>
    </p:spTree>
  </p:cSld>
  <p:clrMapOvr>
    <a:masterClrMapping/>
  </p:clrMapOvr>
  <p:transition spd="slow">
    <p:wipe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922692" y="145333"/>
            <a:ext cx="14442616" cy="9996334"/>
          </a:xfrm>
          <a:custGeom>
            <a:avLst/>
            <a:gdLst/>
            <a:ahLst/>
            <a:cxnLst/>
            <a:rect r="r" b="b" t="t" l="l"/>
            <a:pathLst>
              <a:path h="9996334" w="14442616">
                <a:moveTo>
                  <a:pt x="0" y="0"/>
                </a:moveTo>
                <a:lnTo>
                  <a:pt x="14442616" y="0"/>
                </a:lnTo>
                <a:lnTo>
                  <a:pt x="14442616" y="9996334"/>
                </a:lnTo>
                <a:lnTo>
                  <a:pt x="0" y="9996334"/>
                </a:lnTo>
                <a:lnTo>
                  <a:pt x="0" y="0"/>
                </a:lnTo>
                <a:close/>
              </a:path>
            </a:pathLst>
          </a:custGeom>
          <a:blipFill>
            <a:blip r:embed="rId2"/>
            <a:stretch>
              <a:fillRect l="0" t="-88" r="0" b="-88"/>
            </a:stretch>
          </a:blipFill>
        </p:spPr>
      </p:sp>
    </p:spTree>
  </p:cSld>
  <p:clrMapOvr>
    <a:masterClrMapping/>
  </p:clrMapOvr>
  <p:transition spd="fast">
    <p:fade/>
  </p:transition>
</p:sld>
</file>

<file path=ppt/slides/slide42.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81102" y="408253"/>
            <a:ext cx="16678198" cy="8486775"/>
          </a:xfrm>
          <a:prstGeom prst="rect">
            <a:avLst/>
          </a:prstGeom>
        </p:spPr>
        <p:txBody>
          <a:bodyPr anchor="t" rtlCol="false" tIns="0" lIns="0" bIns="0" rIns="0">
            <a:spAutoFit/>
          </a:bodyPr>
          <a:lstStyle/>
          <a:p>
            <a:pPr algn="just">
              <a:lnSpc>
                <a:spcPts val="4135"/>
              </a:lnSpc>
              <a:spcBef>
                <a:spcPct val="0"/>
              </a:spcBef>
            </a:pPr>
            <a:r>
              <a:rPr lang="en-US" sz="3445">
                <a:solidFill>
                  <a:srgbClr val="FFFFFF"/>
                </a:solidFill>
                <a:latin typeface="Agrandir Bold"/>
              </a:rPr>
              <a:t>Feature Importance Visualization:</a:t>
            </a:r>
          </a:p>
          <a:p>
            <a:pPr algn="just">
              <a:lnSpc>
                <a:spcPts val="4135"/>
              </a:lnSpc>
              <a:spcBef>
                <a:spcPct val="0"/>
              </a:spcBef>
            </a:pPr>
          </a:p>
          <a:p>
            <a:pPr algn="just">
              <a:lnSpc>
                <a:spcPts val="4135"/>
              </a:lnSpc>
              <a:spcBef>
                <a:spcPct val="0"/>
              </a:spcBef>
            </a:pPr>
            <a:r>
              <a:rPr lang="en-US" sz="3445">
                <a:solidFill>
                  <a:srgbClr val="FFFFFF"/>
                </a:solidFill>
                <a:latin typeface="Agrandir"/>
              </a:rPr>
              <a:t>From the bar chart, it appears that reserved_room_type and children are among the most important features in predicting ADR, followed by assigned_room_type, market_segment, and adults. This aligns with intuitive understanding—room types and the number of occupants can significantly influence the room rate.</a:t>
            </a:r>
          </a:p>
          <a:p>
            <a:pPr algn="just">
              <a:lnSpc>
                <a:spcPts val="4135"/>
              </a:lnSpc>
              <a:spcBef>
                <a:spcPct val="0"/>
              </a:spcBef>
            </a:pPr>
          </a:p>
          <a:p>
            <a:pPr algn="just">
              <a:lnSpc>
                <a:spcPts val="4135"/>
              </a:lnSpc>
              <a:spcBef>
                <a:spcPct val="0"/>
              </a:spcBef>
            </a:pPr>
            <a:r>
              <a:rPr lang="en-US" sz="3445">
                <a:solidFill>
                  <a:srgbClr val="FFFFFF"/>
                </a:solidFill>
                <a:latin typeface="Agrandir Bold"/>
              </a:rPr>
              <a:t>Key Observations:</a:t>
            </a:r>
          </a:p>
          <a:p>
            <a:pPr algn="just">
              <a:lnSpc>
                <a:spcPts val="4135"/>
              </a:lnSpc>
              <a:spcBef>
                <a:spcPct val="0"/>
              </a:spcBef>
            </a:pPr>
          </a:p>
          <a:p>
            <a:pPr algn="just">
              <a:lnSpc>
                <a:spcPts val="4135"/>
              </a:lnSpc>
              <a:spcBef>
                <a:spcPct val="0"/>
              </a:spcBef>
            </a:pPr>
            <a:r>
              <a:rPr lang="en-US" sz="3445">
                <a:solidFill>
                  <a:srgbClr val="FFFFFF"/>
                </a:solidFill>
                <a:latin typeface="Agrandir"/>
              </a:rPr>
              <a:t>The feature importance chart is a critical tool for understanding which features most strongly influence the ADR. It can inform decision-making regarding pricing strategies and targeted marketing. The difference in feature importance suggests that focusing on room types and catering to specific market segments or family compositions could be effective strategies for revenue optimization.</a:t>
            </a:r>
          </a:p>
        </p:txBody>
      </p:sp>
    </p:spTree>
  </p:cSld>
  <p:clrMapOvr>
    <a:masterClrMapping/>
  </p:clrMapOvr>
  <p:transition spd="slow">
    <p:cover dir="l"/>
  </p:transition>
</p:sld>
</file>

<file path=ppt/slides/slide43.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82729" y="337181"/>
            <a:ext cx="10137754" cy="846671"/>
          </a:xfrm>
          <a:prstGeom prst="rect">
            <a:avLst/>
          </a:prstGeom>
        </p:spPr>
        <p:txBody>
          <a:bodyPr anchor="t" rtlCol="false" tIns="0" lIns="0" bIns="0" rIns="0">
            <a:spAutoFit/>
          </a:bodyPr>
          <a:lstStyle/>
          <a:p>
            <a:pPr>
              <a:lnSpc>
                <a:spcPts val="6050"/>
              </a:lnSpc>
            </a:pPr>
            <a:r>
              <a:rPr lang="en-US" sz="5499">
                <a:solidFill>
                  <a:srgbClr val="FFFFFF"/>
                </a:solidFill>
                <a:latin typeface="Horizon Bold"/>
              </a:rPr>
              <a:t>WHAT WE LEARNT </a:t>
            </a:r>
          </a:p>
        </p:txBody>
      </p:sp>
      <p:sp>
        <p:nvSpPr>
          <p:cNvPr name="TextBox 3" id="3"/>
          <p:cNvSpPr txBox="true"/>
          <p:nvPr/>
        </p:nvSpPr>
        <p:spPr>
          <a:xfrm rot="0">
            <a:off x="482729" y="1827288"/>
            <a:ext cx="17648336" cy="6296025"/>
          </a:xfrm>
          <a:prstGeom prst="rect">
            <a:avLst/>
          </a:prstGeom>
        </p:spPr>
        <p:txBody>
          <a:bodyPr anchor="t" rtlCol="false" tIns="0" lIns="0" bIns="0" rIns="0">
            <a:spAutoFit/>
          </a:bodyPr>
          <a:lstStyle/>
          <a:p>
            <a:pPr algn="just">
              <a:lnSpc>
                <a:spcPts val="5474"/>
              </a:lnSpc>
            </a:pPr>
            <a:r>
              <a:rPr lang="en-US" sz="4561">
                <a:solidFill>
                  <a:srgbClr val="FFFFFF"/>
                </a:solidFill>
                <a:latin typeface="Agrandir Bold"/>
              </a:rPr>
              <a:t>To check the validity and source of the data.</a:t>
            </a:r>
          </a:p>
          <a:p>
            <a:pPr algn="just">
              <a:lnSpc>
                <a:spcPts val="5474"/>
              </a:lnSpc>
            </a:pPr>
          </a:p>
          <a:p>
            <a:pPr algn="just">
              <a:lnSpc>
                <a:spcPts val="5474"/>
              </a:lnSpc>
            </a:pPr>
            <a:r>
              <a:rPr lang="en-US" sz="4561">
                <a:solidFill>
                  <a:srgbClr val="FFFFFF"/>
                </a:solidFill>
                <a:latin typeface="Agrandir Bold"/>
              </a:rPr>
              <a:t>Understand the data with respect to each instance without any tools</a:t>
            </a:r>
          </a:p>
          <a:p>
            <a:pPr algn="just">
              <a:lnSpc>
                <a:spcPts val="5474"/>
              </a:lnSpc>
            </a:pPr>
          </a:p>
          <a:p>
            <a:pPr algn="just">
              <a:lnSpc>
                <a:spcPts val="5474"/>
              </a:lnSpc>
            </a:pPr>
            <a:r>
              <a:rPr lang="en-US" sz="4561">
                <a:solidFill>
                  <a:srgbClr val="FFFFFF"/>
                </a:solidFill>
                <a:latin typeface="Agrandir Bold"/>
              </a:rPr>
              <a:t>Establish and infer a pattern from basic EDA</a:t>
            </a:r>
          </a:p>
          <a:p>
            <a:pPr algn="just">
              <a:lnSpc>
                <a:spcPts val="5474"/>
              </a:lnSpc>
            </a:pPr>
          </a:p>
          <a:p>
            <a:pPr algn="just">
              <a:lnSpc>
                <a:spcPts val="5474"/>
              </a:lnSpc>
            </a:pPr>
            <a:r>
              <a:rPr lang="en-US" sz="4561">
                <a:solidFill>
                  <a:srgbClr val="FFFFFF"/>
                </a:solidFill>
                <a:latin typeface="Agrandir Bold"/>
              </a:rPr>
              <a:t>Delve into depth EDA after pattern recognition</a:t>
            </a:r>
          </a:p>
          <a:p>
            <a:pPr algn="just">
              <a:lnSpc>
                <a:spcPts val="5474"/>
              </a:lnSpc>
              <a:spcBef>
                <a:spcPct val="0"/>
              </a:spcBef>
            </a:pPr>
          </a:p>
        </p:txBody>
      </p:sp>
    </p:spTree>
  </p:cSld>
  <p:clrMapOvr>
    <a:masterClrMapping/>
  </p:clrMapOvr>
  <p:transition spd="slow">
    <p:push dir="l"/>
  </p:transition>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86000" y="1028700"/>
            <a:ext cx="13716000" cy="8229600"/>
          </a:xfrm>
          <a:prstGeom prst="rect">
            <a:avLst/>
          </a:prstGeom>
        </p:spPr>
      </p:pic>
    </p:spTree>
  </p:cSld>
  <p:clrMapOvr>
    <a:masterClrMapping/>
  </p:clrMapOvr>
  <p:transition spd="fast">
    <p:cover dir="d"/>
  </p:transition>
</p:sld>
</file>

<file path=ppt/slides/slide5.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516759" y="0"/>
            <a:ext cx="7254482" cy="2292858"/>
            <a:chOff x="0" y="0"/>
            <a:chExt cx="9672643" cy="3057143"/>
          </a:xfrm>
        </p:grpSpPr>
        <p:sp>
          <p:nvSpPr>
            <p:cNvPr name="TextBox 3" id="3"/>
            <p:cNvSpPr txBox="true"/>
            <p:nvPr/>
          </p:nvSpPr>
          <p:spPr>
            <a:xfrm rot="0">
              <a:off x="0" y="-19050"/>
              <a:ext cx="9672643" cy="1031050"/>
            </a:xfrm>
            <a:prstGeom prst="rect">
              <a:avLst/>
            </a:prstGeom>
          </p:spPr>
          <p:txBody>
            <a:bodyPr anchor="t" rtlCol="false" tIns="0" lIns="0" bIns="0" rIns="0">
              <a:spAutoFit/>
            </a:bodyPr>
            <a:lstStyle/>
            <a:p>
              <a:pPr>
                <a:lnSpc>
                  <a:spcPts val="5515"/>
                </a:lnSpc>
              </a:pPr>
              <a:r>
                <a:rPr lang="en-US" sz="5013" u="sng">
                  <a:solidFill>
                    <a:srgbClr val="FFFFFF"/>
                  </a:solidFill>
                  <a:latin typeface="Horizon Bold"/>
                </a:rPr>
                <a:t>ABOUT DATA</a:t>
              </a:r>
            </a:p>
          </p:txBody>
        </p:sp>
        <p:sp>
          <p:nvSpPr>
            <p:cNvPr name="TextBox 4" id="4"/>
            <p:cNvSpPr txBox="true"/>
            <p:nvPr/>
          </p:nvSpPr>
          <p:spPr>
            <a:xfrm rot="0">
              <a:off x="0" y="1544826"/>
              <a:ext cx="9672643" cy="522722"/>
            </a:xfrm>
            <a:prstGeom prst="rect">
              <a:avLst/>
            </a:prstGeom>
          </p:spPr>
          <p:txBody>
            <a:bodyPr anchor="t" rtlCol="false" tIns="0" lIns="0" bIns="0" rIns="0">
              <a:spAutoFit/>
            </a:bodyPr>
            <a:lstStyle/>
            <a:p>
              <a:pPr marL="0" indent="0" lvl="0">
                <a:lnSpc>
                  <a:spcPts val="2940"/>
                </a:lnSpc>
              </a:pPr>
            </a:p>
          </p:txBody>
        </p:sp>
        <p:sp>
          <p:nvSpPr>
            <p:cNvPr name="TextBox 5" id="5"/>
            <p:cNvSpPr txBox="true"/>
            <p:nvPr/>
          </p:nvSpPr>
          <p:spPr>
            <a:xfrm rot="0">
              <a:off x="0" y="2628949"/>
              <a:ext cx="9672643" cy="428194"/>
            </a:xfrm>
            <a:prstGeom prst="rect">
              <a:avLst/>
            </a:prstGeom>
          </p:spPr>
          <p:txBody>
            <a:bodyPr anchor="t" rtlCol="false" tIns="0" lIns="0" bIns="0" rIns="0">
              <a:spAutoFit/>
            </a:bodyPr>
            <a:lstStyle/>
            <a:p>
              <a:pPr marL="0" indent="0" lvl="0">
                <a:lnSpc>
                  <a:spcPts val="2450"/>
                </a:lnSpc>
              </a:pPr>
            </a:p>
          </p:txBody>
        </p:sp>
      </p:grpSp>
      <p:sp>
        <p:nvSpPr>
          <p:cNvPr name="AutoShape 6" id="6"/>
          <p:cNvSpPr/>
          <p:nvPr/>
        </p:nvSpPr>
        <p:spPr>
          <a:xfrm>
            <a:off x="9144000" y="1028700"/>
            <a:ext cx="0" cy="863833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3083397" y="1331787"/>
            <a:ext cx="2649974" cy="61912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Agrandir Bold"/>
              </a:rPr>
              <a:t>Categorical</a:t>
            </a:r>
          </a:p>
        </p:txBody>
      </p:sp>
      <p:sp>
        <p:nvSpPr>
          <p:cNvPr name="TextBox 8" id="8"/>
          <p:cNvSpPr txBox="true"/>
          <p:nvPr/>
        </p:nvSpPr>
        <p:spPr>
          <a:xfrm rot="0">
            <a:off x="11632327" y="1331787"/>
            <a:ext cx="4604385" cy="61912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Agrandir Bold"/>
              </a:rPr>
              <a:t>Ordinal / Numerical</a:t>
            </a:r>
          </a:p>
        </p:txBody>
      </p:sp>
      <p:sp>
        <p:nvSpPr>
          <p:cNvPr name="TextBox 9" id="9"/>
          <p:cNvSpPr txBox="true"/>
          <p:nvPr/>
        </p:nvSpPr>
        <p:spPr>
          <a:xfrm rot="0">
            <a:off x="2012906" y="2672855"/>
            <a:ext cx="4790956" cy="7410450"/>
          </a:xfrm>
          <a:prstGeom prst="rect">
            <a:avLst/>
          </a:prstGeom>
        </p:spPr>
        <p:txBody>
          <a:bodyPr anchor="t" rtlCol="false" tIns="0" lIns="0" bIns="0" rIns="0">
            <a:spAutoFit/>
          </a:bodyPr>
          <a:lstStyle/>
          <a:p>
            <a:pPr algn="ctr">
              <a:lnSpc>
                <a:spcPts val="3615"/>
              </a:lnSpc>
            </a:pPr>
            <a:r>
              <a:rPr lang="en-US" sz="3012">
                <a:solidFill>
                  <a:srgbClr val="FFFFFF"/>
                </a:solidFill>
                <a:latin typeface="Agrandir Bold"/>
              </a:rPr>
              <a:t>hotel</a:t>
            </a:r>
          </a:p>
          <a:p>
            <a:pPr algn="ctr">
              <a:lnSpc>
                <a:spcPts val="3615"/>
              </a:lnSpc>
            </a:pPr>
            <a:r>
              <a:rPr lang="en-US" sz="3012">
                <a:solidFill>
                  <a:srgbClr val="FFFFFF"/>
                </a:solidFill>
                <a:latin typeface="Agrandir Bold"/>
              </a:rPr>
              <a:t>meal</a:t>
            </a:r>
          </a:p>
          <a:p>
            <a:pPr algn="ctr">
              <a:lnSpc>
                <a:spcPts val="3615"/>
              </a:lnSpc>
            </a:pPr>
            <a:r>
              <a:rPr lang="en-US" sz="3012">
                <a:solidFill>
                  <a:srgbClr val="FFFFFF"/>
                </a:solidFill>
                <a:latin typeface="Agrandir Bold"/>
              </a:rPr>
              <a:t>country</a:t>
            </a:r>
          </a:p>
          <a:p>
            <a:pPr algn="ctr">
              <a:lnSpc>
                <a:spcPts val="3615"/>
              </a:lnSpc>
            </a:pPr>
            <a:r>
              <a:rPr lang="en-US" sz="3012">
                <a:solidFill>
                  <a:srgbClr val="FFFFFF"/>
                </a:solidFill>
                <a:latin typeface="Agrandir Bold"/>
              </a:rPr>
              <a:t>market_segment</a:t>
            </a:r>
          </a:p>
          <a:p>
            <a:pPr algn="ctr">
              <a:lnSpc>
                <a:spcPts val="3615"/>
              </a:lnSpc>
            </a:pPr>
            <a:r>
              <a:rPr lang="en-US" sz="3012">
                <a:solidFill>
                  <a:srgbClr val="FFFFFF"/>
                </a:solidFill>
                <a:latin typeface="Agrandir Bold"/>
              </a:rPr>
              <a:t>distribution_channel</a:t>
            </a:r>
          </a:p>
          <a:p>
            <a:pPr algn="ctr">
              <a:lnSpc>
                <a:spcPts val="3615"/>
              </a:lnSpc>
            </a:pPr>
            <a:r>
              <a:rPr lang="en-US" sz="3012">
                <a:solidFill>
                  <a:srgbClr val="FFFFFF"/>
                </a:solidFill>
                <a:latin typeface="Agrandir Bold"/>
              </a:rPr>
              <a:t>reserved_room_type</a:t>
            </a:r>
          </a:p>
          <a:p>
            <a:pPr algn="ctr">
              <a:lnSpc>
                <a:spcPts val="3615"/>
              </a:lnSpc>
            </a:pPr>
            <a:r>
              <a:rPr lang="en-US" sz="3012">
                <a:solidFill>
                  <a:srgbClr val="FFFFFF"/>
                </a:solidFill>
                <a:latin typeface="Agrandir Bold"/>
              </a:rPr>
              <a:t>assigned_room_type</a:t>
            </a:r>
          </a:p>
          <a:p>
            <a:pPr algn="ctr">
              <a:lnSpc>
                <a:spcPts val="3615"/>
              </a:lnSpc>
            </a:pPr>
            <a:r>
              <a:rPr lang="en-US" sz="3012">
                <a:solidFill>
                  <a:srgbClr val="FFFFFF"/>
                </a:solidFill>
                <a:latin typeface="Agrandir Bold"/>
              </a:rPr>
              <a:t>agent</a:t>
            </a:r>
          </a:p>
          <a:p>
            <a:pPr algn="ctr">
              <a:lnSpc>
                <a:spcPts val="3615"/>
              </a:lnSpc>
            </a:pPr>
            <a:r>
              <a:rPr lang="en-US" sz="3012">
                <a:solidFill>
                  <a:srgbClr val="FFFFFF"/>
                </a:solidFill>
                <a:latin typeface="Agrandir Bold"/>
              </a:rPr>
              <a:t>country</a:t>
            </a:r>
          </a:p>
          <a:p>
            <a:pPr algn="ctr">
              <a:lnSpc>
                <a:spcPts val="3615"/>
              </a:lnSpc>
            </a:pPr>
            <a:r>
              <a:rPr lang="en-US" sz="3012">
                <a:solidFill>
                  <a:srgbClr val="FFFFFF"/>
                </a:solidFill>
                <a:latin typeface="Agrandir Bold"/>
              </a:rPr>
              <a:t>customer_type</a:t>
            </a:r>
          </a:p>
          <a:p>
            <a:pPr algn="ctr">
              <a:lnSpc>
                <a:spcPts val="3615"/>
              </a:lnSpc>
            </a:pPr>
            <a:r>
              <a:rPr lang="en-US" sz="3012">
                <a:solidFill>
                  <a:srgbClr val="FFFFFF"/>
                </a:solidFill>
                <a:latin typeface="Agrandir Bold"/>
              </a:rPr>
              <a:t>reservation_status_date</a:t>
            </a:r>
          </a:p>
          <a:p>
            <a:pPr algn="ctr">
              <a:lnSpc>
                <a:spcPts val="3615"/>
              </a:lnSpc>
            </a:pPr>
            <a:r>
              <a:rPr lang="en-US" sz="3012">
                <a:solidFill>
                  <a:srgbClr val="FFFFFF"/>
                </a:solidFill>
                <a:latin typeface="Agrandir Bold"/>
              </a:rPr>
              <a:t>name</a:t>
            </a:r>
          </a:p>
          <a:p>
            <a:pPr algn="ctr">
              <a:lnSpc>
                <a:spcPts val="3615"/>
              </a:lnSpc>
            </a:pPr>
            <a:r>
              <a:rPr lang="en-US" sz="3012">
                <a:solidFill>
                  <a:srgbClr val="FFFFFF"/>
                </a:solidFill>
                <a:latin typeface="Agrandir Bold"/>
              </a:rPr>
              <a:t>email</a:t>
            </a:r>
          </a:p>
          <a:p>
            <a:pPr algn="ctr">
              <a:lnSpc>
                <a:spcPts val="3615"/>
              </a:lnSpc>
            </a:pPr>
            <a:r>
              <a:rPr lang="en-US" sz="3012">
                <a:solidFill>
                  <a:srgbClr val="FFFFFF"/>
                </a:solidFill>
                <a:latin typeface="Agrandir Bold"/>
              </a:rPr>
              <a:t>phone_number</a:t>
            </a:r>
          </a:p>
          <a:p>
            <a:pPr algn="ctr">
              <a:lnSpc>
                <a:spcPts val="3615"/>
              </a:lnSpc>
            </a:pPr>
            <a:r>
              <a:rPr lang="en-US" sz="3012">
                <a:solidFill>
                  <a:srgbClr val="FFFFFF"/>
                </a:solidFill>
                <a:latin typeface="Agrandir Bold"/>
              </a:rPr>
              <a:t>credit_card</a:t>
            </a:r>
          </a:p>
          <a:p>
            <a:pPr algn="ctr">
              <a:lnSpc>
                <a:spcPts val="3615"/>
              </a:lnSpc>
              <a:spcBef>
                <a:spcPct val="0"/>
              </a:spcBef>
            </a:pPr>
          </a:p>
        </p:txBody>
      </p:sp>
      <p:sp>
        <p:nvSpPr>
          <p:cNvPr name="TextBox 10" id="10"/>
          <p:cNvSpPr txBox="true"/>
          <p:nvPr/>
        </p:nvSpPr>
        <p:spPr>
          <a:xfrm rot="0">
            <a:off x="11312526" y="2701430"/>
            <a:ext cx="5243989" cy="7496175"/>
          </a:xfrm>
          <a:prstGeom prst="rect">
            <a:avLst/>
          </a:prstGeom>
        </p:spPr>
        <p:txBody>
          <a:bodyPr anchor="t" rtlCol="false" tIns="0" lIns="0" bIns="0" rIns="0">
            <a:spAutoFit/>
          </a:bodyPr>
          <a:lstStyle/>
          <a:p>
            <a:pPr algn="ctr">
              <a:lnSpc>
                <a:spcPts val="2999"/>
              </a:lnSpc>
            </a:pPr>
            <a:r>
              <a:rPr lang="en-US" sz="2499">
                <a:solidFill>
                  <a:srgbClr val="FFFFFF"/>
                </a:solidFill>
                <a:latin typeface="Agrandir Bold"/>
              </a:rPr>
              <a:t>is_cancelled</a:t>
            </a:r>
          </a:p>
          <a:p>
            <a:pPr algn="ctr">
              <a:lnSpc>
                <a:spcPts val="2999"/>
              </a:lnSpc>
            </a:pPr>
            <a:r>
              <a:rPr lang="en-US" sz="2499">
                <a:solidFill>
                  <a:srgbClr val="FFFFFF"/>
                </a:solidFill>
                <a:latin typeface="Agrandir Bold"/>
              </a:rPr>
              <a:t>lead_time</a:t>
            </a:r>
          </a:p>
          <a:p>
            <a:pPr algn="ctr">
              <a:lnSpc>
                <a:spcPts val="2999"/>
              </a:lnSpc>
            </a:pPr>
            <a:r>
              <a:rPr lang="en-US" sz="2499">
                <a:solidFill>
                  <a:srgbClr val="FFFFFF"/>
                </a:solidFill>
                <a:latin typeface="Agrandir Bold"/>
              </a:rPr>
              <a:t>arrival_date_year</a:t>
            </a:r>
          </a:p>
          <a:p>
            <a:pPr algn="ctr">
              <a:lnSpc>
                <a:spcPts val="2999"/>
              </a:lnSpc>
            </a:pPr>
            <a:r>
              <a:rPr lang="en-US" sz="2499">
                <a:solidFill>
                  <a:srgbClr val="FFFFFF"/>
                </a:solidFill>
                <a:latin typeface="Agrandir Bold"/>
              </a:rPr>
              <a:t>arrival_date_week_number</a:t>
            </a:r>
          </a:p>
          <a:p>
            <a:pPr algn="ctr">
              <a:lnSpc>
                <a:spcPts val="2999"/>
              </a:lnSpc>
            </a:pPr>
            <a:r>
              <a:rPr lang="en-US" sz="2499">
                <a:solidFill>
                  <a:srgbClr val="FFFFFF"/>
                </a:solidFill>
                <a:latin typeface="Agrandir Bold"/>
              </a:rPr>
              <a:t>arrival_date_month</a:t>
            </a:r>
          </a:p>
          <a:p>
            <a:pPr algn="ctr">
              <a:lnSpc>
                <a:spcPts val="2999"/>
              </a:lnSpc>
            </a:pPr>
            <a:r>
              <a:rPr lang="en-US" sz="2499">
                <a:solidFill>
                  <a:srgbClr val="FFFFFF"/>
                </a:solidFill>
                <a:latin typeface="Agrandir Bold"/>
              </a:rPr>
              <a:t>stays_in_week + weekend_nights</a:t>
            </a:r>
          </a:p>
          <a:p>
            <a:pPr algn="ctr">
              <a:lnSpc>
                <a:spcPts val="2999"/>
              </a:lnSpc>
            </a:pPr>
            <a:r>
              <a:rPr lang="en-US" sz="2499">
                <a:solidFill>
                  <a:srgbClr val="FFFFFF"/>
                </a:solidFill>
                <a:latin typeface="Agrandir Bold"/>
              </a:rPr>
              <a:t>adults</a:t>
            </a:r>
          </a:p>
          <a:p>
            <a:pPr algn="ctr">
              <a:lnSpc>
                <a:spcPts val="2999"/>
              </a:lnSpc>
            </a:pPr>
            <a:r>
              <a:rPr lang="en-US" sz="2499">
                <a:solidFill>
                  <a:srgbClr val="FFFFFF"/>
                </a:solidFill>
                <a:latin typeface="Agrandir Bold"/>
              </a:rPr>
              <a:t>children</a:t>
            </a:r>
          </a:p>
          <a:p>
            <a:pPr algn="ctr">
              <a:lnSpc>
                <a:spcPts val="2999"/>
              </a:lnSpc>
            </a:pPr>
            <a:r>
              <a:rPr lang="en-US" sz="2499">
                <a:solidFill>
                  <a:srgbClr val="FFFFFF"/>
                </a:solidFill>
                <a:latin typeface="Agrandir Bold"/>
              </a:rPr>
              <a:t>babies</a:t>
            </a:r>
          </a:p>
          <a:p>
            <a:pPr algn="ctr">
              <a:lnSpc>
                <a:spcPts val="2999"/>
              </a:lnSpc>
            </a:pPr>
            <a:r>
              <a:rPr lang="en-US" sz="2499">
                <a:solidFill>
                  <a:srgbClr val="FFFFFF"/>
                </a:solidFill>
                <a:latin typeface="Agrandir Bold"/>
              </a:rPr>
              <a:t>is_repeated_guests</a:t>
            </a:r>
          </a:p>
          <a:p>
            <a:pPr algn="ctr">
              <a:lnSpc>
                <a:spcPts val="2999"/>
              </a:lnSpc>
            </a:pPr>
            <a:r>
              <a:rPr lang="en-US" sz="2499">
                <a:solidFill>
                  <a:srgbClr val="FFFFFF"/>
                </a:solidFill>
                <a:latin typeface="Agrandir Bold"/>
              </a:rPr>
              <a:t>previou_cancellations</a:t>
            </a:r>
          </a:p>
          <a:p>
            <a:pPr algn="ctr">
              <a:lnSpc>
                <a:spcPts val="2999"/>
              </a:lnSpc>
            </a:pPr>
            <a:r>
              <a:rPr lang="en-US" sz="2499">
                <a:solidFill>
                  <a:srgbClr val="FFFFFF"/>
                </a:solidFill>
                <a:latin typeface="Agrandir Bold"/>
              </a:rPr>
              <a:t>previous_bookings_not_cancelled</a:t>
            </a:r>
          </a:p>
          <a:p>
            <a:pPr algn="ctr">
              <a:lnSpc>
                <a:spcPts val="2999"/>
              </a:lnSpc>
            </a:pPr>
            <a:r>
              <a:rPr lang="en-US" sz="2499">
                <a:solidFill>
                  <a:srgbClr val="FFFFFF"/>
                </a:solidFill>
                <a:latin typeface="Agrandir Bold"/>
              </a:rPr>
              <a:t>booking_changes</a:t>
            </a:r>
          </a:p>
          <a:p>
            <a:pPr algn="ctr">
              <a:lnSpc>
                <a:spcPts val="2999"/>
              </a:lnSpc>
            </a:pPr>
            <a:r>
              <a:rPr lang="en-US" sz="2499">
                <a:solidFill>
                  <a:srgbClr val="FFFFFF"/>
                </a:solidFill>
                <a:latin typeface="Agrandir Bold"/>
              </a:rPr>
              <a:t>company</a:t>
            </a:r>
          </a:p>
          <a:p>
            <a:pPr algn="ctr">
              <a:lnSpc>
                <a:spcPts val="2999"/>
              </a:lnSpc>
            </a:pPr>
            <a:r>
              <a:rPr lang="en-US" sz="2499">
                <a:solidFill>
                  <a:srgbClr val="FFFFFF"/>
                </a:solidFill>
                <a:latin typeface="Agrandir Bold"/>
              </a:rPr>
              <a:t>agent</a:t>
            </a:r>
          </a:p>
          <a:p>
            <a:pPr algn="ctr">
              <a:lnSpc>
                <a:spcPts val="2999"/>
              </a:lnSpc>
            </a:pPr>
            <a:r>
              <a:rPr lang="en-US" sz="2499">
                <a:solidFill>
                  <a:srgbClr val="FFFFFF"/>
                </a:solidFill>
                <a:latin typeface="Agrandir Bold"/>
              </a:rPr>
              <a:t>days_in_waiting_list</a:t>
            </a:r>
          </a:p>
          <a:p>
            <a:pPr algn="ctr">
              <a:lnSpc>
                <a:spcPts val="2999"/>
              </a:lnSpc>
            </a:pPr>
            <a:r>
              <a:rPr lang="en-US" sz="2499">
                <a:solidFill>
                  <a:srgbClr val="FFFFFF"/>
                </a:solidFill>
                <a:latin typeface="Agrandir Bold"/>
              </a:rPr>
              <a:t>adr</a:t>
            </a:r>
          </a:p>
          <a:p>
            <a:pPr algn="ctr">
              <a:lnSpc>
                <a:spcPts val="2999"/>
              </a:lnSpc>
            </a:pPr>
            <a:r>
              <a:rPr lang="en-US" sz="2499">
                <a:solidFill>
                  <a:srgbClr val="FFFFFF"/>
                </a:solidFill>
                <a:latin typeface="Agrandir Bold"/>
              </a:rPr>
              <a:t>required_car_parking_spaces</a:t>
            </a:r>
          </a:p>
          <a:p>
            <a:pPr algn="ctr">
              <a:lnSpc>
                <a:spcPts val="2999"/>
              </a:lnSpc>
            </a:pPr>
            <a:r>
              <a:rPr lang="en-US" sz="2499">
                <a:solidFill>
                  <a:srgbClr val="FFFFFF"/>
                </a:solidFill>
                <a:latin typeface="Agrandir Bold"/>
              </a:rPr>
              <a:t>total_of_requests</a:t>
            </a:r>
          </a:p>
          <a:p>
            <a:pPr algn="ctr">
              <a:lnSpc>
                <a:spcPts val="2999"/>
              </a:lnSpc>
              <a:spcBef>
                <a:spcPct val="0"/>
              </a:spcBef>
            </a:pPr>
          </a:p>
        </p:txBody>
      </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840347" y="0"/>
            <a:ext cx="10607306" cy="10287000"/>
          </a:xfrm>
          <a:custGeom>
            <a:avLst/>
            <a:gdLst/>
            <a:ahLst/>
            <a:cxnLst/>
            <a:rect r="r" b="b" t="t" l="l"/>
            <a:pathLst>
              <a:path h="10287000" w="10607306">
                <a:moveTo>
                  <a:pt x="0" y="0"/>
                </a:moveTo>
                <a:lnTo>
                  <a:pt x="10607306" y="0"/>
                </a:lnTo>
                <a:lnTo>
                  <a:pt x="10607306" y="10287000"/>
                </a:lnTo>
                <a:lnTo>
                  <a:pt x="0" y="10287000"/>
                </a:lnTo>
                <a:lnTo>
                  <a:pt x="0" y="0"/>
                </a:lnTo>
                <a:close/>
              </a:path>
            </a:pathLst>
          </a:custGeom>
          <a:blipFill>
            <a:blip r:embed="rId2"/>
            <a:stretch>
              <a:fillRect l="0" t="-6599" r="0" b="-6599"/>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619960" y="4757737"/>
            <a:ext cx="9048080" cy="742950"/>
          </a:xfrm>
          <a:prstGeom prst="rect">
            <a:avLst/>
          </a:prstGeom>
        </p:spPr>
        <p:txBody>
          <a:bodyPr anchor="t" rtlCol="false" tIns="0" lIns="0" bIns="0" rIns="0">
            <a:spAutoFit/>
          </a:bodyPr>
          <a:lstStyle/>
          <a:p>
            <a:pPr algn="ctr">
              <a:lnSpc>
                <a:spcPts val="4919"/>
              </a:lnSpc>
              <a:spcBef>
                <a:spcPct val="0"/>
              </a:spcBef>
            </a:pPr>
            <a:r>
              <a:rPr lang="en-US" sz="4099">
                <a:solidFill>
                  <a:srgbClr val="FFFFFF"/>
                </a:solidFill>
                <a:latin typeface="Agrandir Bold"/>
              </a:rPr>
              <a:t>WHY IS THERE  EMPTY VALUES ???</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77729" y="0"/>
            <a:ext cx="9014597" cy="2772605"/>
            <a:chOff x="0" y="0"/>
            <a:chExt cx="12019463" cy="3696807"/>
          </a:xfrm>
        </p:grpSpPr>
        <p:sp>
          <p:nvSpPr>
            <p:cNvPr name="TextBox 3" id="3"/>
            <p:cNvSpPr txBox="true"/>
            <p:nvPr/>
          </p:nvSpPr>
          <p:spPr>
            <a:xfrm rot="0">
              <a:off x="0" y="-19050"/>
              <a:ext cx="12019463" cy="1922388"/>
            </a:xfrm>
            <a:prstGeom prst="rect">
              <a:avLst/>
            </a:prstGeom>
          </p:spPr>
          <p:txBody>
            <a:bodyPr anchor="t" rtlCol="false" tIns="0" lIns="0" bIns="0" rIns="0">
              <a:spAutoFit/>
            </a:bodyPr>
            <a:lstStyle/>
            <a:p>
              <a:pPr>
                <a:lnSpc>
                  <a:spcPts val="10318"/>
                </a:lnSpc>
              </a:pPr>
              <a:r>
                <a:rPr lang="en-US" sz="9380">
                  <a:solidFill>
                    <a:srgbClr val="FFFFFF"/>
                  </a:solidFill>
                  <a:latin typeface="Horizon Bold"/>
                </a:rPr>
                <a:t>EDA </a:t>
              </a:r>
            </a:p>
          </p:txBody>
        </p:sp>
        <p:sp>
          <p:nvSpPr>
            <p:cNvPr name="TextBox 4" id="4"/>
            <p:cNvSpPr txBox="true"/>
            <p:nvPr/>
          </p:nvSpPr>
          <p:spPr>
            <a:xfrm rot="0">
              <a:off x="0" y="2765402"/>
              <a:ext cx="12019463" cy="931405"/>
            </a:xfrm>
            <a:prstGeom prst="rect">
              <a:avLst/>
            </a:prstGeom>
          </p:spPr>
          <p:txBody>
            <a:bodyPr anchor="t" rtlCol="false" tIns="0" lIns="0" bIns="0" rIns="0">
              <a:spAutoFit/>
            </a:bodyPr>
            <a:lstStyle/>
            <a:p>
              <a:pPr>
                <a:lnSpc>
                  <a:spcPts val="5203"/>
                </a:lnSpc>
              </a:pPr>
            </a:p>
          </p:txBody>
        </p:sp>
      </p:grpSp>
      <p:sp>
        <p:nvSpPr>
          <p:cNvPr name="TextBox 5" id="5"/>
          <p:cNvSpPr txBox="true"/>
          <p:nvPr/>
        </p:nvSpPr>
        <p:spPr>
          <a:xfrm rot="0">
            <a:off x="1131548" y="1319627"/>
            <a:ext cx="16321556" cy="8267700"/>
          </a:xfrm>
          <a:prstGeom prst="rect">
            <a:avLst/>
          </a:prstGeom>
        </p:spPr>
        <p:txBody>
          <a:bodyPr anchor="t" rtlCol="false" tIns="0" lIns="0" bIns="0" rIns="0">
            <a:spAutoFit/>
          </a:bodyPr>
          <a:lstStyle/>
          <a:p>
            <a:pPr algn="ctr">
              <a:lnSpc>
                <a:spcPts val="3088"/>
              </a:lnSpc>
              <a:spcBef>
                <a:spcPct val="0"/>
              </a:spcBef>
            </a:pPr>
            <a:r>
              <a:rPr lang="en-US" sz="2573" u="sng">
                <a:solidFill>
                  <a:srgbClr val="FFFFFF"/>
                </a:solidFill>
                <a:latin typeface="Agrandir Bold Italics"/>
              </a:rPr>
              <a:t>James Mccann</a:t>
            </a:r>
            <a:r>
              <a:rPr lang="en-US" sz="2573">
                <a:solidFill>
                  <a:srgbClr val="FFFFFF"/>
                </a:solidFill>
                <a:latin typeface="Agrandir Bold"/>
              </a:rPr>
              <a:t> reserved a room in </a:t>
            </a:r>
            <a:r>
              <a:rPr lang="en-US" sz="2573" u="sng">
                <a:solidFill>
                  <a:srgbClr val="FFFFFF"/>
                </a:solidFill>
                <a:latin typeface="Agrandir Bold Italics"/>
              </a:rPr>
              <a:t>Resort Hotel</a:t>
            </a:r>
            <a:r>
              <a:rPr lang="en-US" sz="2573">
                <a:solidFill>
                  <a:srgbClr val="FFFFFF"/>
                </a:solidFill>
                <a:latin typeface="Agrandir Bold"/>
              </a:rPr>
              <a:t> for </a:t>
            </a:r>
            <a:r>
              <a:rPr lang="en-US" sz="2573" u="sng">
                <a:solidFill>
                  <a:srgbClr val="FFFFFF"/>
                </a:solidFill>
                <a:latin typeface="Agrandir Bold Italics"/>
              </a:rPr>
              <a:t>10.03.2016</a:t>
            </a:r>
            <a:r>
              <a:rPr lang="en-US" sz="2573">
                <a:solidFill>
                  <a:srgbClr val="FFFFFF"/>
                </a:solidFill>
                <a:latin typeface="Agrandir Bold"/>
              </a:rPr>
              <a:t> which is a Thursday, where, James reserved </a:t>
            </a:r>
            <a:r>
              <a:rPr lang="en-US" sz="2573" u="sng">
                <a:solidFill>
                  <a:srgbClr val="FFFFFF"/>
                </a:solidFill>
                <a:latin typeface="Agrandir Bold Italics"/>
              </a:rPr>
              <a:t>219 days</a:t>
            </a:r>
            <a:r>
              <a:rPr lang="en-US" sz="2573">
                <a:solidFill>
                  <a:srgbClr val="FFFFFF"/>
                </a:solidFill>
                <a:latin typeface="Agrandir Bold"/>
              </a:rPr>
              <a:t> before, i.e, 04.08.2015, where James is going to stay until Wednesday and leaves on 17.03.2016. James is acompanied by another</a:t>
            </a:r>
            <a:r>
              <a:rPr lang="en-US" sz="2573" u="sng">
                <a:solidFill>
                  <a:srgbClr val="FFFFFF"/>
                </a:solidFill>
                <a:latin typeface="Agrandir Bold Italics"/>
              </a:rPr>
              <a:t> 1 more Adults</a:t>
            </a:r>
            <a:r>
              <a:rPr lang="en-US" sz="2573">
                <a:solidFill>
                  <a:srgbClr val="FFFFFF"/>
                </a:solidFill>
                <a:latin typeface="Agrandir Bold"/>
              </a:rPr>
              <a:t> and James is from </a:t>
            </a:r>
            <a:r>
              <a:rPr lang="en-US" sz="2573" u="sng">
                <a:solidFill>
                  <a:srgbClr val="FFFFFF"/>
                </a:solidFill>
                <a:latin typeface="Agrandir Bold Italics"/>
              </a:rPr>
              <a:t>Portugal</a:t>
            </a:r>
            <a:r>
              <a:rPr lang="en-US" sz="2573">
                <a:solidFill>
                  <a:srgbClr val="FFFFFF"/>
                </a:solidFill>
                <a:latin typeface="Agrandir Bold"/>
              </a:rPr>
              <a:t>, which means he is a </a:t>
            </a:r>
            <a:r>
              <a:rPr lang="en-US" sz="2573" u="sng">
                <a:solidFill>
                  <a:srgbClr val="FFFFFF"/>
                </a:solidFill>
                <a:latin typeface="Agrandir Bold Italics"/>
              </a:rPr>
              <a:t>Transient customer type</a:t>
            </a:r>
            <a:r>
              <a:rPr lang="en-US" sz="2573">
                <a:solidFill>
                  <a:srgbClr val="FFFFFF"/>
                </a:solidFill>
                <a:latin typeface="Agrandir Bold"/>
              </a:rPr>
              <a:t> under the market_segment </a:t>
            </a:r>
            <a:r>
              <a:rPr lang="en-US" sz="2573" u="sng">
                <a:solidFill>
                  <a:srgbClr val="FFFFFF"/>
                </a:solidFill>
                <a:latin typeface="Agrandir Bold Italics"/>
              </a:rPr>
              <a:t>Offline TA/TO</a:t>
            </a:r>
            <a:r>
              <a:rPr lang="en-US" sz="2573">
                <a:solidFill>
                  <a:srgbClr val="FFFFFF"/>
                </a:solidFill>
                <a:latin typeface="Agrandir Bold"/>
              </a:rPr>
              <a:t> with the distribution channel of the same </a:t>
            </a:r>
            <a:r>
              <a:rPr lang="en-US" sz="2573" u="sng">
                <a:solidFill>
                  <a:srgbClr val="FFFFFF"/>
                </a:solidFill>
                <a:latin typeface="Agrandir Bold Italics"/>
              </a:rPr>
              <a:t>TA/TO</a:t>
            </a:r>
            <a:r>
              <a:rPr lang="en-US" sz="2573">
                <a:solidFill>
                  <a:srgbClr val="FFFFFF"/>
                </a:solidFill>
                <a:latin typeface="Agrandir Bold"/>
              </a:rPr>
              <a:t>. James has an ADR of 52.0, so if we calculate assuming in James spent </a:t>
            </a:r>
            <a:r>
              <a:rPr lang="en-US" sz="2573" u="sng">
                <a:solidFill>
                  <a:srgbClr val="FFFFFF"/>
                </a:solidFill>
                <a:latin typeface="Agrandir Bold Italics"/>
              </a:rPr>
              <a:t>52.0 </a:t>
            </a:r>
            <a:r>
              <a:rPr lang="en-US" sz="2573">
                <a:solidFill>
                  <a:srgbClr val="FFFFFF"/>
                </a:solidFill>
                <a:latin typeface="Agrandir Bold"/>
              </a:rPr>
              <a:t>x 7= 364.4</a:t>
            </a:r>
          </a:p>
          <a:p>
            <a:pPr algn="ctr">
              <a:lnSpc>
                <a:spcPts val="3088"/>
              </a:lnSpc>
              <a:spcBef>
                <a:spcPct val="0"/>
              </a:spcBef>
            </a:pPr>
          </a:p>
          <a:p>
            <a:pPr algn="ctr">
              <a:lnSpc>
                <a:spcPts val="3088"/>
              </a:lnSpc>
              <a:spcBef>
                <a:spcPct val="0"/>
              </a:spcBef>
            </a:pPr>
            <a:r>
              <a:rPr lang="en-US" sz="2573">
                <a:solidFill>
                  <a:srgbClr val="FFFFFF"/>
                </a:solidFill>
                <a:latin typeface="Agrandir Bold"/>
              </a:rPr>
              <a:t>James is a first time customer as his </a:t>
            </a:r>
            <a:r>
              <a:rPr lang="en-US" sz="2573" u="sng">
                <a:solidFill>
                  <a:srgbClr val="FFFFFF"/>
                </a:solidFill>
                <a:latin typeface="Agrandir Bold Italics"/>
              </a:rPr>
              <a:t>previous bookings as well as previous cancellations are both zero.</a:t>
            </a:r>
            <a:r>
              <a:rPr lang="en-US" sz="2573">
                <a:solidFill>
                  <a:srgbClr val="FFFFFF"/>
                </a:solidFill>
                <a:latin typeface="Agrandir Bold"/>
              </a:rPr>
              <a:t> He unfortunately </a:t>
            </a:r>
            <a:r>
              <a:rPr lang="en-US" sz="2573" u="sng">
                <a:solidFill>
                  <a:srgbClr val="FFFFFF"/>
                </a:solidFill>
                <a:latin typeface="Agrandir Bold Italics"/>
              </a:rPr>
              <a:t>canceled </a:t>
            </a:r>
            <a:r>
              <a:rPr lang="en-US" sz="2573">
                <a:solidFill>
                  <a:srgbClr val="FFFFFF"/>
                </a:solidFill>
                <a:latin typeface="Agrandir Bold"/>
              </a:rPr>
              <a:t>his stay. James reserved the "</a:t>
            </a:r>
            <a:r>
              <a:rPr lang="en-US" sz="2573" u="sng">
                <a:solidFill>
                  <a:srgbClr val="FFFFFF"/>
                </a:solidFill>
                <a:latin typeface="Agrandir Bold Italics"/>
              </a:rPr>
              <a:t>A</a:t>
            </a:r>
            <a:r>
              <a:rPr lang="en-US" sz="2573">
                <a:solidFill>
                  <a:srgbClr val="FFFFFF"/>
                </a:solidFill>
                <a:latin typeface="Agrandir Bold"/>
              </a:rPr>
              <a:t>" room type and the hotel assigned the "</a:t>
            </a:r>
            <a:r>
              <a:rPr lang="en-US" sz="2573" u="sng">
                <a:solidFill>
                  <a:srgbClr val="FFFFFF"/>
                </a:solidFill>
                <a:latin typeface="Agrandir Bold Italics"/>
              </a:rPr>
              <a:t>A</a:t>
            </a:r>
            <a:r>
              <a:rPr lang="en-US" sz="2573">
                <a:solidFill>
                  <a:srgbClr val="FFFFFF"/>
                </a:solidFill>
                <a:latin typeface="Agrandir Bold"/>
              </a:rPr>
              <a:t>" room type. There is a </a:t>
            </a:r>
            <a:r>
              <a:rPr lang="en-US" sz="2573" u="sng">
                <a:solidFill>
                  <a:srgbClr val="FFFFFF"/>
                </a:solidFill>
                <a:latin typeface="Agrandir Bold Italics"/>
              </a:rPr>
              <a:t>non-refund</a:t>
            </a:r>
            <a:r>
              <a:rPr lang="en-US" sz="2573">
                <a:solidFill>
                  <a:srgbClr val="FFFFFF"/>
                </a:solidFill>
                <a:latin typeface="Agrandir Bold"/>
              </a:rPr>
              <a:t> and he used </a:t>
            </a:r>
            <a:r>
              <a:rPr lang="en-US" sz="2573" u="sng">
                <a:solidFill>
                  <a:srgbClr val="FFFFFF"/>
                </a:solidFill>
                <a:latin typeface="Agrandir Bold Italics"/>
              </a:rPr>
              <a:t>Agent 310.0</a:t>
            </a:r>
            <a:r>
              <a:rPr lang="en-US" sz="2573">
                <a:solidFill>
                  <a:srgbClr val="FFFFFF"/>
                </a:solidFill>
                <a:latin typeface="Agrandir Bold"/>
              </a:rPr>
              <a:t>. James had </a:t>
            </a:r>
            <a:r>
              <a:rPr lang="en-US" sz="2573" u="sng">
                <a:solidFill>
                  <a:srgbClr val="FFFFFF"/>
                </a:solidFill>
                <a:latin typeface="Agrandir Bold Italics"/>
              </a:rPr>
              <a:t>0 special requests</a:t>
            </a:r>
            <a:r>
              <a:rPr lang="en-US" sz="2573">
                <a:solidFill>
                  <a:srgbClr val="FFFFFF"/>
                </a:solidFill>
                <a:latin typeface="Agrandir Bold"/>
              </a:rPr>
              <a:t>. James also had a </a:t>
            </a:r>
            <a:r>
              <a:rPr lang="en-US" sz="2573" u="sng">
                <a:solidFill>
                  <a:srgbClr val="FFFFFF"/>
                </a:solidFill>
                <a:latin typeface="Agrandir Bold Italics"/>
              </a:rPr>
              <a:t>HB meal</a:t>
            </a:r>
          </a:p>
          <a:p>
            <a:pPr algn="ctr">
              <a:lnSpc>
                <a:spcPts val="3088"/>
              </a:lnSpc>
              <a:spcBef>
                <a:spcPct val="0"/>
              </a:spcBef>
            </a:pPr>
          </a:p>
          <a:p>
            <a:pPr algn="ctr">
              <a:lnSpc>
                <a:spcPts val="3088"/>
              </a:lnSpc>
              <a:spcBef>
                <a:spcPct val="0"/>
              </a:spcBef>
            </a:pPr>
            <a:r>
              <a:rPr lang="en-US" sz="2573">
                <a:solidFill>
                  <a:srgbClr val="FFFFFF"/>
                </a:solidFill>
                <a:latin typeface="Agrandir Bold"/>
              </a:rPr>
              <a:t>Personal Details:</a:t>
            </a:r>
          </a:p>
          <a:p>
            <a:pPr algn="ctr">
              <a:lnSpc>
                <a:spcPts val="3088"/>
              </a:lnSpc>
              <a:spcBef>
                <a:spcPct val="0"/>
              </a:spcBef>
            </a:pPr>
          </a:p>
          <a:p>
            <a:pPr algn="ctr">
              <a:lnSpc>
                <a:spcPts val="3088"/>
              </a:lnSpc>
              <a:spcBef>
                <a:spcPct val="0"/>
              </a:spcBef>
            </a:pPr>
            <a:r>
              <a:rPr lang="en-US" sz="2573">
                <a:solidFill>
                  <a:srgbClr val="FFFFFF"/>
                </a:solidFill>
                <a:latin typeface="Agrandir Bold"/>
              </a:rPr>
              <a:t>name James Mccann</a:t>
            </a:r>
          </a:p>
          <a:p>
            <a:pPr algn="ctr">
              <a:lnSpc>
                <a:spcPts val="3088"/>
              </a:lnSpc>
              <a:spcBef>
                <a:spcPct val="0"/>
              </a:spcBef>
            </a:pPr>
          </a:p>
          <a:p>
            <a:pPr algn="ctr">
              <a:lnSpc>
                <a:spcPts val="3088"/>
              </a:lnSpc>
              <a:spcBef>
                <a:spcPct val="0"/>
              </a:spcBef>
            </a:pPr>
            <a:r>
              <a:rPr lang="en-US" sz="2573">
                <a:solidFill>
                  <a:srgbClr val="FFFFFF"/>
                </a:solidFill>
                <a:latin typeface="Agrandir Bold"/>
              </a:rPr>
              <a:t>email James_M@outlook.com</a:t>
            </a:r>
          </a:p>
          <a:p>
            <a:pPr algn="ctr">
              <a:lnSpc>
                <a:spcPts val="3088"/>
              </a:lnSpc>
              <a:spcBef>
                <a:spcPct val="0"/>
              </a:spcBef>
            </a:pPr>
          </a:p>
          <a:p>
            <a:pPr algn="ctr">
              <a:lnSpc>
                <a:spcPts val="3088"/>
              </a:lnSpc>
              <a:spcBef>
                <a:spcPct val="0"/>
              </a:spcBef>
            </a:pPr>
            <a:r>
              <a:rPr lang="en-US" sz="2573">
                <a:solidFill>
                  <a:srgbClr val="FFFFFF"/>
                </a:solidFill>
                <a:latin typeface="Agrandir Bold"/>
              </a:rPr>
              <a:t>phone-number 927-686-6838</a:t>
            </a:r>
          </a:p>
          <a:p>
            <a:pPr algn="ctr">
              <a:lnSpc>
                <a:spcPts val="3088"/>
              </a:lnSpc>
              <a:spcBef>
                <a:spcPct val="0"/>
              </a:spcBef>
            </a:pPr>
          </a:p>
          <a:p>
            <a:pPr algn="ctr">
              <a:lnSpc>
                <a:spcPts val="3088"/>
              </a:lnSpc>
              <a:spcBef>
                <a:spcPct val="0"/>
              </a:spcBef>
            </a:pPr>
            <a:r>
              <a:rPr lang="en-US" sz="2573">
                <a:solidFill>
                  <a:srgbClr val="FFFFFF"/>
                </a:solidFill>
                <a:latin typeface="Agrandir Bold"/>
              </a:rPr>
              <a:t>credit_card ************4741</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3131">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28979" y="463798"/>
            <a:ext cx="7635944" cy="9823202"/>
          </a:xfrm>
          <a:custGeom>
            <a:avLst/>
            <a:gdLst/>
            <a:ahLst/>
            <a:cxnLst/>
            <a:rect r="r" b="b" t="t" l="l"/>
            <a:pathLst>
              <a:path h="9823202" w="7635944">
                <a:moveTo>
                  <a:pt x="0" y="0"/>
                </a:moveTo>
                <a:lnTo>
                  <a:pt x="7635944" y="0"/>
                </a:lnTo>
                <a:lnTo>
                  <a:pt x="7635944" y="9823202"/>
                </a:lnTo>
                <a:lnTo>
                  <a:pt x="0" y="9823202"/>
                </a:lnTo>
                <a:lnTo>
                  <a:pt x="0" y="0"/>
                </a:lnTo>
                <a:close/>
              </a:path>
            </a:pathLst>
          </a:custGeom>
          <a:blipFill>
            <a:blip r:embed="rId2"/>
            <a:stretch>
              <a:fillRect l="0" t="0" r="0" b="0"/>
            </a:stretch>
          </a:blipFill>
        </p:spPr>
      </p:sp>
      <p:sp>
        <p:nvSpPr>
          <p:cNvPr name="Freeform 3" id="3"/>
          <p:cNvSpPr/>
          <p:nvPr/>
        </p:nvSpPr>
        <p:spPr>
          <a:xfrm flipH="false" flipV="false" rot="0">
            <a:off x="9692640" y="463798"/>
            <a:ext cx="8115300" cy="9735274"/>
          </a:xfrm>
          <a:custGeom>
            <a:avLst/>
            <a:gdLst/>
            <a:ahLst/>
            <a:cxnLst/>
            <a:rect r="r" b="b" t="t" l="l"/>
            <a:pathLst>
              <a:path h="9735274" w="8115300">
                <a:moveTo>
                  <a:pt x="0" y="0"/>
                </a:moveTo>
                <a:lnTo>
                  <a:pt x="8115300" y="0"/>
                </a:lnTo>
                <a:lnTo>
                  <a:pt x="8115300" y="9735275"/>
                </a:lnTo>
                <a:lnTo>
                  <a:pt x="0" y="9735275"/>
                </a:lnTo>
                <a:lnTo>
                  <a:pt x="0" y="0"/>
                </a:lnTo>
                <a:close/>
              </a:path>
            </a:pathLst>
          </a:custGeom>
          <a:blipFill>
            <a:blip r:embed="rId3"/>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DAF21d_0C7Q</dc:identifier>
  <dcterms:modified xsi:type="dcterms:W3CDTF">2011-08-01T06:04:30Z</dcterms:modified>
  <cp:revision>1</cp:revision>
  <dc:title>Hotel Data Analysis</dc:title>
</cp:coreProperties>
</file>